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7" r:id="rId2"/>
    <p:sldId id="281" r:id="rId3"/>
    <p:sldId id="261" r:id="rId4"/>
    <p:sldId id="262" r:id="rId5"/>
    <p:sldId id="278" r:id="rId6"/>
    <p:sldId id="279" r:id="rId7"/>
    <p:sldId id="280" r:id="rId8"/>
    <p:sldId id="259" r:id="rId9"/>
    <p:sldId id="266" r:id="rId10"/>
    <p:sldId id="264" r:id="rId11"/>
    <p:sldId id="274" r:id="rId12"/>
    <p:sldId id="273" r:id="rId13"/>
    <p:sldId id="275" r:id="rId14"/>
    <p:sldId id="256" r:id="rId15"/>
    <p:sldId id="270" r:id="rId16"/>
    <p:sldId id="269" r:id="rId17"/>
    <p:sldId id="271" r:id="rId18"/>
    <p:sldId id="282" r:id="rId19"/>
    <p:sldId id="257" r:id="rId20"/>
    <p:sldId id="258" r:id="rId21"/>
    <p:sldId id="272" r:id="rId22"/>
    <p:sldId id="260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17"/>
    <a:srgbClr val="CB090A"/>
    <a:srgbClr val="C1261B"/>
    <a:srgbClr val="FF7A0B"/>
    <a:srgbClr val="022B05"/>
    <a:srgbClr val="C09712"/>
    <a:srgbClr val="FF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86418" autoAdjust="0"/>
  </p:normalViewPr>
  <p:slideViewPr>
    <p:cSldViewPr snapToGrid="0" snapToObjects="1">
      <p:cViewPr varScale="1">
        <p:scale>
          <a:sx n="111" d="100"/>
          <a:sy n="111" d="100"/>
        </p:scale>
        <p:origin x="-120" y="-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E1E45-18A0-6140-AC3F-0ABBE609128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D0D87-FDEF-1F43-9931-F1574FEE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7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FB054-566C-F545-B45E-8239D8C70299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BBF52-7C9E-3247-B300-3A57890E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0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Trade between</a:t>
            </a:r>
            <a:r>
              <a:rPr lang="en-US" baseline="0" dirty="0"/>
              <a:t> East &amp; West: silk (prized by Romans), but also horses, gunpowder, slaves--large numbers of goods that had a profound effect on global civilization.</a:t>
            </a:r>
          </a:p>
          <a:p>
            <a:r>
              <a:rPr lang="en-US" baseline="0" dirty="0" smtClean="0"/>
              <a:t>In addition: stories travel, adapting as they go. In my recent book I look at the story of a king who leaves his palace to become an ascetic. Seen thru the prism of Borges, who had a keen interest in traveling stories. </a:t>
            </a:r>
          </a:p>
          <a:p>
            <a:r>
              <a:rPr lang="en-US" baseline="0" dirty="0" smtClean="0"/>
              <a:t>In this talk I’m piecing together some sections of the book that speak to representations of the global circulation of narratives.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0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I want to mention a recent &amp; very useful book Lopez &amp; McCracken (2014): trace traveling story of Buddha thru Buddhist, Muslim &amp; Christian lands. Contemporary take on global circulation of stories:  Ask not only “how stories</a:t>
            </a:r>
            <a:r>
              <a:rPr lang="en-US" baseline="0" dirty="0" smtClean="0">
                <a:effectLst/>
              </a:rPr>
              <a:t> circulate among religions but also how religions circulate among stories”. Read together with B’s essays: corroborate much of the material / have a different scholarly focus.</a:t>
            </a:r>
            <a:endParaRPr lang="en-US" dirty="0" smtClean="0"/>
          </a:p>
          <a:p>
            <a:r>
              <a:rPr lang="en-US" dirty="0" smtClean="0"/>
              <a:t>Together Borges’s essays (published a year apart) cover range of issues on global reach of a traveling story.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Buddha story captures B’s imagination as traveling story: from East to W.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Parables: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Bilawar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Barlaam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merchant selling healing stone, emblematic of traveling stories along trade routes.</a:t>
            </a:r>
            <a:r>
              <a:rPr lang="en-US" dirty="0" smtClean="0">
                <a:effectLst/>
              </a:rPr>
              <a:t> Cf. numerous Borges parable-like stories involving stones/stories </a:t>
            </a:r>
            <a:r>
              <a:rPr lang="en-US" dirty="0" err="1" smtClean="0">
                <a:effectLst/>
              </a:rPr>
              <a:t>troped</a:t>
            </a:r>
            <a:r>
              <a:rPr lang="en-US" dirty="0" smtClean="0">
                <a:effectLst/>
              </a:rPr>
              <a:t> as stones.</a:t>
            </a:r>
          </a:p>
          <a:p>
            <a:r>
              <a:rPr lang="en-US" dirty="0" smtClean="0">
                <a:effectLst/>
              </a:rPr>
              <a:t>Transcultural mobility + archetypal awareness together form terrain for </a:t>
            </a:r>
            <a:r>
              <a:rPr lang="en-US" dirty="0" err="1" smtClean="0">
                <a:effectLst/>
              </a:rPr>
              <a:t>Borgesian</a:t>
            </a:r>
            <a:r>
              <a:rPr lang="en-US" baseline="0" dirty="0" smtClean="0">
                <a:effectLst/>
              </a:rPr>
              <a:t> aesthetics of morphology, </a:t>
            </a:r>
            <a:r>
              <a:rPr lang="en-US" baseline="0" dirty="0" err="1" smtClean="0">
                <a:effectLst/>
              </a:rPr>
              <a:t>ie</a:t>
            </a:r>
            <a:r>
              <a:rPr lang="en-US" baseline="0" dirty="0" smtClean="0">
                <a:effectLst/>
              </a:rPr>
              <a:t> model for literature.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26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 essay “K&amp;A” introduces notion of “archetype”. Beginning sentence.</a:t>
            </a:r>
          </a:p>
          <a:p>
            <a:r>
              <a:rPr lang="en-US" dirty="0" smtClean="0"/>
              <a:t>“Here are a few examples, from Eastern and Western sources”: focus on enduring</a:t>
            </a:r>
            <a:r>
              <a:rPr lang="en-US" baseline="0" dirty="0" smtClean="0"/>
              <a:t> recognizable pattern (archetype), &amp; its </a:t>
            </a:r>
            <a:r>
              <a:rPr lang="en-US" dirty="0" smtClean="0"/>
              <a:t>global variations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Iconographic evidence of the transcultural recurrence of the motif &amp; enduring power of the story of kingly renunciation resulting from dialogue with ascetic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23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B’s essay lists many examples of transcultural variations: </a:t>
            </a:r>
            <a:r>
              <a:rPr lang="en-US" dirty="0" smtClean="0"/>
              <a:t>(Heraclitus &amp; Darius, Diogenes &amp; Alexander, </a:t>
            </a:r>
            <a:r>
              <a:rPr lang="en-US" dirty="0" err="1" smtClean="0"/>
              <a:t>Milinda</a:t>
            </a:r>
            <a:r>
              <a:rPr lang="en-US" dirty="0" smtClean="0"/>
              <a:t> &amp; </a:t>
            </a:r>
            <a:r>
              <a:rPr lang="en-US" dirty="0" err="1" smtClean="0"/>
              <a:t>Nagasena</a:t>
            </a:r>
            <a:r>
              <a:rPr lang="en-US" dirty="0" smtClean="0"/>
              <a:t>, various Chinese versions,  emperor’s dream in </a:t>
            </a:r>
            <a:r>
              <a:rPr lang="en-US" i="1" dirty="0" smtClean="0"/>
              <a:t>The Dream of the Red Chamber</a:t>
            </a:r>
            <a:r>
              <a:rPr lang="mr-IN" i="1" dirty="0" smtClean="0"/>
              <a:t>…</a:t>
            </a:r>
            <a:r>
              <a:rPr lang="en-US" i="1" dirty="0" smtClean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smtClean="0"/>
              <a:t>Widest possible circulation ≠ at the same time, opposite movement: reduction of the story to its basic equation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68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Conclusion to “Ascetic &amp; King” speculates</a:t>
            </a:r>
            <a:r>
              <a:rPr lang="en-US" baseline="0" dirty="0" smtClean="0"/>
              <a:t> on a morphological conception of literature.</a:t>
            </a:r>
          </a:p>
          <a:p>
            <a:r>
              <a:rPr lang="en-US" baseline="0" dirty="0" smtClean="0"/>
              <a:t>Idea repeated in other essays, stories</a:t>
            </a:r>
          </a:p>
          <a:p>
            <a:r>
              <a:rPr lang="en-US" baseline="0" dirty="0" smtClean="0"/>
              <a:t>Introduces reference to Goethe &amp; </a:t>
            </a:r>
            <a:r>
              <a:rPr lang="en-US" baseline="0" dirty="0" err="1" smtClean="0"/>
              <a:t>goethean</a:t>
            </a:r>
            <a:r>
              <a:rPr lang="en-US" baseline="0" dirty="0" smtClean="0"/>
              <a:t> notion of morphology—why?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20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NB. Goethe better known to lit scholars for his notion of </a:t>
            </a:r>
            <a:r>
              <a:rPr lang="en-US" i="1" dirty="0" err="1" smtClean="0"/>
              <a:t>Weltliteratur</a:t>
            </a:r>
            <a:r>
              <a:rPr lang="en-US" i="1" dirty="0" smtClean="0"/>
              <a:t>, </a:t>
            </a:r>
            <a:r>
              <a:rPr lang="en-US" i="0" dirty="0" smtClean="0"/>
              <a:t>but was also a scientist.</a:t>
            </a:r>
          </a:p>
          <a:p>
            <a:r>
              <a:rPr lang="en-US" dirty="0" smtClean="0"/>
              <a:t>Morphology notion central to Goethe’s botanical work. </a:t>
            </a:r>
            <a:endParaRPr lang="en-US" i="0" dirty="0" smtClean="0"/>
          </a:p>
          <a:p>
            <a:r>
              <a:rPr lang="en-US" i="1" dirty="0" err="1" smtClean="0"/>
              <a:t>Urpflanze</a:t>
            </a:r>
            <a:r>
              <a:rPr lang="en-US" i="0" dirty="0" smtClean="0"/>
              <a:t>: </a:t>
            </a:r>
            <a:r>
              <a:rPr lang="en-US" dirty="0" smtClean="0"/>
              <a:t> </a:t>
            </a:r>
            <a:r>
              <a:rPr lang="en-US" dirty="0"/>
              <a:t>Ideal, archetypal plant from which plant diversity </a:t>
            </a:r>
            <a:r>
              <a:rPr lang="en-US" dirty="0" smtClean="0"/>
              <a:t>stems:</a:t>
            </a:r>
            <a:r>
              <a:rPr lang="en-US" baseline="0" dirty="0" smtClean="0"/>
              <a:t> “With this model (…) an infinite number of </a:t>
            </a:r>
            <a:r>
              <a:rPr lang="en-US" baseline="0" dirty="0" err="1" smtClean="0"/>
              <a:t>add’l</a:t>
            </a:r>
            <a:r>
              <a:rPr lang="en-US" baseline="0" dirty="0" smtClean="0"/>
              <a:t> plants can be invented” (1787, to Herder)</a:t>
            </a:r>
            <a:endParaRPr lang="en-US" dirty="0"/>
          </a:p>
          <a:p>
            <a:r>
              <a:rPr lang="en-US" dirty="0" smtClean="0"/>
              <a:t>Metaphoric extension to culture, not by Goethe himself but others</a:t>
            </a:r>
          </a:p>
          <a:p>
            <a:r>
              <a:rPr lang="en-US" dirty="0" smtClean="0"/>
              <a:t>“Dialogues of kings and ascetics”: suggest the possibility of a morphology: B’s speculations on story of Buddhism intertwined with reflections on literature</a:t>
            </a:r>
            <a:r>
              <a:rPr lang="en-US" baseline="0" dirty="0" smtClean="0"/>
              <a:t> as infinite variations on finite number of basic modules, whether metaphors or plots.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Metaphors &amp; fables: generate all possible poems, stories:</a:t>
            </a:r>
            <a:r>
              <a:rPr lang="en-US" baseline="0" dirty="0" smtClean="0"/>
              <a:t> </a:t>
            </a:r>
            <a:r>
              <a:rPr lang="en-US" dirty="0" smtClean="0"/>
              <a:t> theory of poetry &amp; narrative (speculated only:</a:t>
            </a:r>
            <a:r>
              <a:rPr lang="en-US" baseline="0" dirty="0" smtClean="0"/>
              <a:t> characteristically tentative, reticent)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51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20C revival of Goethe’s morphological thinking; attempts to adapt biological models to historiography, lit theory, anthropology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r>
              <a:rPr lang="en-US" dirty="0" err="1" smtClean="0"/>
              <a:t>Propp’s</a:t>
            </a:r>
            <a:r>
              <a:rPr lang="en-US" dirty="0" smtClean="0"/>
              <a:t> modular conception of folk tales, </a:t>
            </a:r>
            <a:r>
              <a:rPr lang="en-US" dirty="0" err="1" smtClean="0"/>
              <a:t>Eliade’s</a:t>
            </a:r>
            <a:r>
              <a:rPr lang="en-US" dirty="0" smtClean="0"/>
              <a:t> theory of archetypes all indebted to Goethe &amp; most likely known to Borges</a:t>
            </a:r>
          </a:p>
          <a:p>
            <a:r>
              <a:rPr lang="en-US" dirty="0" err="1" smtClean="0"/>
              <a:t>Structuralists</a:t>
            </a:r>
            <a:r>
              <a:rPr lang="en-US" dirty="0" smtClean="0"/>
              <a:t> &amp; post-</a:t>
            </a:r>
            <a:r>
              <a:rPr lang="en-US" dirty="0" err="1" smtClean="0"/>
              <a:t>structuralists</a:t>
            </a:r>
            <a:r>
              <a:rPr lang="en-US" dirty="0" smtClean="0"/>
              <a:t> (</a:t>
            </a:r>
            <a:r>
              <a:rPr lang="en-US" dirty="0" err="1" smtClean="0"/>
              <a:t>Genette</a:t>
            </a:r>
            <a:r>
              <a:rPr lang="en-US" dirty="0" smtClean="0"/>
              <a:t>, </a:t>
            </a:r>
            <a:r>
              <a:rPr lang="en-US" dirty="0" err="1" smtClean="0"/>
              <a:t>Todorov</a:t>
            </a:r>
            <a:r>
              <a:rPr lang="en-US" dirty="0" smtClean="0"/>
              <a:t>) bring together Formalists &amp; Borges’s morphological ideas: key place for Borges in the history of Structuralism.</a:t>
            </a:r>
          </a:p>
          <a:p>
            <a:r>
              <a:rPr lang="en-US" dirty="0" smtClean="0"/>
              <a:t>Helpful to remember Said’s essay “Traveling theory” (on how a theory changes shape &amp; significance as it travels): here not about a traveling theory but a traveling “form” (composite of trope &amp; idea)</a:t>
            </a:r>
          </a:p>
          <a:p>
            <a:r>
              <a:rPr lang="en-US" dirty="0" smtClean="0"/>
              <a:t>Also, </a:t>
            </a:r>
            <a:r>
              <a:rPr lang="en-US" dirty="0" err="1" smtClean="0"/>
              <a:t>Borgesian</a:t>
            </a:r>
            <a:r>
              <a:rPr lang="en-US" dirty="0" smtClean="0"/>
              <a:t> “morphology” focused on recurrence of archetype, leads directly</a:t>
            </a:r>
            <a:r>
              <a:rPr lang="en-US" baseline="0" dirty="0" smtClean="0"/>
              <a:t> to praxis (rather than theory) of reading &amp; writing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8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Borges focuses on pattern recurrence &amp; sameness (≠Lopez &amp; McCracken focus on what changes in the legend when it travels into a different cultural environment)</a:t>
            </a:r>
          </a:p>
          <a:p>
            <a:r>
              <a:rPr lang="en-US" baseline="0" dirty="0" smtClean="0"/>
              <a:t>Morphological pattern of archetype-and-variation.</a:t>
            </a:r>
            <a:endParaRPr lang="en-US" dirty="0" smtClean="0"/>
          </a:p>
          <a:p>
            <a:r>
              <a:rPr lang="en-US" dirty="0" smtClean="0"/>
              <a:t>-Reading protocol: focus on plot, not character </a:t>
            </a:r>
          </a:p>
          <a:p>
            <a:r>
              <a:rPr lang="en-US" dirty="0" smtClean="0"/>
              <a:t>-Compositional</a:t>
            </a:r>
            <a:r>
              <a:rPr lang="en-US" baseline="0" dirty="0" smtClean="0"/>
              <a:t> method: accidental variants of archetypal plot &amp; transcultural variants of renunciation story (Islamic world, China, Celtic story) where each time, king confronts ascetic/poet antagonist</a:t>
            </a:r>
          </a:p>
          <a:p>
            <a:r>
              <a:rPr lang="en-US" baseline="0" dirty="0" smtClean="0"/>
              <a:t>Reading entails process of abstraction (multiplicity to unity) ≠ writing process of expansion (unity to multiplicity)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88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 Story endures &amp; travels because asceticism has</a:t>
            </a:r>
            <a:r>
              <a:rPr lang="en-US" baseline="0" dirty="0" smtClean="0"/>
              <a:t> transcultural appeal across different religions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Useful to my own book: </a:t>
            </a:r>
            <a:r>
              <a:rPr lang="en-US" baseline="0" dirty="0" err="1" smtClean="0"/>
              <a:t>Harpham’s</a:t>
            </a:r>
            <a:r>
              <a:rPr lang="en-US" baseline="0" dirty="0" smtClean="0"/>
              <a:t> study of (primarily X) asceticism as transcultural force, following Durkheim, asceticism as elementary form of every religion</a:t>
            </a:r>
          </a:p>
          <a:p>
            <a:r>
              <a:rPr lang="en-US" baseline="0" dirty="0" smtClean="0"/>
              <a:t>Also helpful: </a:t>
            </a:r>
            <a:r>
              <a:rPr lang="en-US" baseline="0" dirty="0" err="1" smtClean="0"/>
              <a:t>Harpham’s</a:t>
            </a:r>
            <a:r>
              <a:rPr lang="en-US" baseline="0" dirty="0" smtClean="0"/>
              <a:t> analysis of “communities of imitation”: Imitative chains of Western asceticism: renunciation as a result of reading renunciation stories: interfaces with Borges’s reflections on traveling legends.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94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smtClean="0"/>
              <a:t>Not limited to religious context: carries political message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smtClean="0"/>
              <a:t>Captures imagination because it is highly paradoxical: powerless opponent wins; story about renouncing power yet carries political power</a:t>
            </a:r>
          </a:p>
          <a:p>
            <a:r>
              <a:rPr lang="en-US" i="0" baseline="0" dirty="0" smtClean="0"/>
              <a:t>Renunciation can be framed in terms of an apolitical response to political violence, injustice, impermanence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But can also be Framed in terms of truth-seeking &amp; truth-telling, </a:t>
            </a:r>
            <a:r>
              <a:rPr lang="en-US" i="0" baseline="0" dirty="0" err="1" smtClean="0"/>
              <a:t>bc</a:t>
            </a:r>
            <a:r>
              <a:rPr lang="en-US" i="0" baseline="0" dirty="0" smtClean="0"/>
              <a:t> the confrontation </a:t>
            </a:r>
            <a:r>
              <a:rPr lang="en-US" i="0" baseline="0" dirty="0" err="1" smtClean="0"/>
              <a:t>bw</a:t>
            </a:r>
            <a:r>
              <a:rPr lang="en-US" i="0" baseline="0" dirty="0" smtClean="0"/>
              <a:t> ascetic &amp; king can be abstracted into an opposition </a:t>
            </a:r>
            <a:r>
              <a:rPr lang="en-US" i="0" baseline="0" dirty="0" err="1" smtClean="0"/>
              <a:t>bw</a:t>
            </a:r>
            <a:r>
              <a:rPr lang="en-US" i="0" baseline="0" dirty="0" smtClean="0"/>
              <a:t> power &amp; truth: hence the possibility of the ascetic’s agency over the king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smtClean="0"/>
              <a:t>Borges’s speculations on King-and-ascetic dialogues interface with contemporary debates in political philosophy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0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ex in B’s essay on K&amp;A: Greek variant: Cynic, philosophical radicalism, less a doctrine than a way of life</a:t>
            </a:r>
          </a:p>
          <a:p>
            <a:r>
              <a:rPr lang="en-US" dirty="0" smtClean="0"/>
              <a:t>Iconic scene here Alexander (King, emperor, plenitude, power) vs. Diogenes (ascetic, has nothing, epitome of powerlessness)—but paradoxically</a:t>
            </a:r>
            <a:r>
              <a:rPr lang="en-US" baseline="0" dirty="0" smtClean="0"/>
              <a:t> has the upper hand in the confrontation.</a:t>
            </a:r>
          </a:p>
          <a:p>
            <a:r>
              <a:rPr lang="en-US" baseline="0" dirty="0" smtClean="0"/>
              <a:t>Unwashed, naked, tub, dog (etymological root of Cynic): No desire: get out of my sunshine. </a:t>
            </a:r>
          </a:p>
          <a:p>
            <a:r>
              <a:rPr lang="en-US" baseline="0" dirty="0" smtClean="0"/>
              <a:t>Contemporary revival of philosophical interest in Cynics,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Peter </a:t>
            </a:r>
            <a:r>
              <a:rPr lang="en-US" baseline="0" dirty="0" err="1" smtClean="0"/>
              <a:t>Sloterdijk’s</a:t>
            </a:r>
            <a:r>
              <a:rPr lang="en-US" baseline="0" dirty="0" smtClean="0"/>
              <a:t> </a:t>
            </a:r>
            <a:r>
              <a:rPr lang="en-US" i="1" baseline="0" dirty="0" smtClean="0"/>
              <a:t>Critique of Cynical Reason [1983], 1987: </a:t>
            </a:r>
            <a:r>
              <a:rPr lang="en-US" baseline="0" dirty="0" smtClean="0"/>
              <a:t>definition of philosophical wisdom as the rejection of the principle of power. “Diogenes’ answer negates not only the desire for power but the power of desire as such”.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3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Story seen thru Borges &amp; his speculative work on the story; also why this story is so compelling &amp; enduring across time &amp; space.</a:t>
            </a:r>
          </a:p>
          <a:p>
            <a:r>
              <a:rPr lang="en-US" baseline="0" dirty="0" smtClean="0"/>
              <a:t>Building up to the question of why these stories are so powerful? Why they resonate across philosophy, aesthetics, &amp; especially politics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85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picture by Baroque Venetian painter </a:t>
            </a:r>
            <a:r>
              <a:rPr lang="en-US" dirty="0" err="1" smtClean="0"/>
              <a:t>Diziani</a:t>
            </a:r>
            <a:r>
              <a:rPr lang="en-US" dirty="0" smtClean="0"/>
              <a:t>, note Classical posture, reminiscent of Christian ascetic &amp; scholar, Saint Anthony and/or Saint Jerome. Corroborated by presence of books ≠ Diogenes not a reader. Here intellectual renouncer.</a:t>
            </a:r>
          </a:p>
          <a:p>
            <a:r>
              <a:rPr lang="en-US" dirty="0" smtClean="0"/>
              <a:t>In the book I found it helpful to relate B’s </a:t>
            </a:r>
            <a:r>
              <a:rPr lang="en-US" dirty="0" err="1" smtClean="0"/>
              <a:t>specualtions</a:t>
            </a:r>
            <a:r>
              <a:rPr lang="en-US" dirty="0" smtClean="0"/>
              <a:t> on K&amp;A to Foucault’s late work on cynics &amp; asceticism, &amp; modern-day intellectuals &amp; artists.</a:t>
            </a:r>
          </a:p>
          <a:p>
            <a:r>
              <a:rPr lang="en-US" dirty="0" smtClean="0"/>
              <a:t>Also interesting that B was</a:t>
            </a:r>
            <a:r>
              <a:rPr lang="en-US" baseline="0" dirty="0" smtClean="0"/>
              <a:t> a seminal reference for Foucault’s early work, quotes passage on fictional Chinese encyclopedia as the seed idea for </a:t>
            </a:r>
            <a:r>
              <a:rPr lang="en-US" i="1" baseline="0" dirty="0" smtClean="0"/>
              <a:t>The Order of Things</a:t>
            </a:r>
            <a:endParaRPr lang="en-US" dirty="0" smtClean="0"/>
          </a:p>
          <a:p>
            <a:r>
              <a:rPr lang="en-US" dirty="0" smtClean="0"/>
              <a:t>Why are ascetics of interest to the philosopher of power?</a:t>
            </a:r>
          </a:p>
          <a:p>
            <a:r>
              <a:rPr lang="en-US" dirty="0" err="1" smtClean="0"/>
              <a:t>Parrhesia</a:t>
            </a:r>
            <a:r>
              <a:rPr lang="en-US" dirty="0" smtClean="0"/>
              <a:t>: ascetics good </a:t>
            </a:r>
            <a:r>
              <a:rPr lang="en-US" dirty="0" err="1" smtClean="0"/>
              <a:t>parrhesiastes</a:t>
            </a:r>
            <a:endParaRPr lang="en-US" dirty="0" smtClean="0"/>
          </a:p>
          <a:p>
            <a:r>
              <a:rPr lang="en-US" dirty="0" smtClean="0"/>
              <a:t>Borges’s implication</a:t>
            </a:r>
            <a:r>
              <a:rPr lang="en-US" baseline="0" dirty="0" smtClean="0"/>
              <a:t> in the politics of the confrontation: how can he speak truth to power?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85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Teaching story, its purpose is to act on king’s behavior</a:t>
            </a:r>
          </a:p>
          <a:p>
            <a:r>
              <a:rPr lang="en-US" dirty="0" smtClean="0"/>
              <a:t>Instruct</a:t>
            </a:r>
            <a:r>
              <a:rPr lang="en-US" baseline="0" dirty="0" smtClean="0"/>
              <a:t> king or prince. Mitigate despotic behavior. Enlighten ruler through narrative, edutainment</a:t>
            </a:r>
          </a:p>
          <a:p>
            <a:r>
              <a:rPr lang="en-US" dirty="0" smtClean="0"/>
              <a:t>Storytelling as an Eastern counterpart to Greek </a:t>
            </a:r>
            <a:r>
              <a:rPr lang="en-US" dirty="0" err="1" smtClean="0"/>
              <a:t>parrhesia</a:t>
            </a:r>
            <a:r>
              <a:rPr lang="en-US" dirty="0" smtClean="0"/>
              <a:t> (Jennifer London’s work on political use of fables)</a:t>
            </a:r>
          </a:p>
          <a:p>
            <a:r>
              <a:rPr lang="en-US" dirty="0" smtClean="0"/>
              <a:t>Renunciation stories as exemplary stories to instruct king or despot</a:t>
            </a:r>
          </a:p>
          <a:p>
            <a:r>
              <a:rPr lang="en-US" dirty="0" smtClean="0"/>
              <a:t>2Calcutta edition of Nights (Burton, </a:t>
            </a:r>
            <a:r>
              <a:rPr lang="en-US" dirty="0" err="1" smtClean="0"/>
              <a:t>Mardrus</a:t>
            </a:r>
            <a:r>
              <a:rPr lang="en-US" dirty="0" smtClean="0"/>
              <a:t>): cluster of hermit stories elicit expression of regret from </a:t>
            </a:r>
            <a:r>
              <a:rPr lang="en-US" dirty="0" err="1" smtClean="0"/>
              <a:t>Shahryar</a:t>
            </a:r>
            <a:r>
              <a:rPr lang="en-US" dirty="0" smtClean="0"/>
              <a:t> for his murderous behavior</a:t>
            </a:r>
          </a:p>
          <a:p>
            <a:r>
              <a:rPr lang="en-US" dirty="0" smtClean="0"/>
              <a:t>Explored in the book: prince in disguise archetype as variant of renunciation story, temporary outing from palace leads to betterment of king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Legendary setting: </a:t>
            </a:r>
            <a:r>
              <a:rPr lang="en-US" dirty="0" err="1" smtClean="0"/>
              <a:t>Harun</a:t>
            </a:r>
            <a:r>
              <a:rPr lang="en-US" dirty="0" smtClean="0"/>
              <a:t> al-Rashid sets out from his palace in disguise,</a:t>
            </a:r>
            <a:r>
              <a:rPr lang="en-US" baseline="0" dirty="0" smtClean="0"/>
              <a:t> encounters adventures in his city, rights wrongs. Variant: Renunciation is a temporary “exercise” (in </a:t>
            </a:r>
            <a:r>
              <a:rPr lang="en-US" baseline="0" dirty="0" err="1" smtClean="0"/>
              <a:t>Foucauld’s</a:t>
            </a:r>
            <a:r>
              <a:rPr lang="en-US" baseline="0" dirty="0" smtClean="0"/>
              <a:t> sense of the word)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49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 leave you with the </a:t>
            </a:r>
            <a:r>
              <a:rPr lang="en-US" dirty="0" err="1" smtClean="0"/>
              <a:t>Borgesian</a:t>
            </a:r>
            <a:r>
              <a:rPr lang="en-US" dirty="0" smtClean="0"/>
              <a:t> maze of stories traveling &amp; branching off into multiple variants</a:t>
            </a:r>
          </a:p>
          <a:p>
            <a:r>
              <a:rPr lang="en-US" dirty="0" smtClean="0"/>
              <a:t>Also</a:t>
            </a:r>
            <a:r>
              <a:rPr lang="en-US" baseline="0" dirty="0" smtClean="0"/>
              <a:t> l</a:t>
            </a:r>
            <a:r>
              <a:rPr lang="en-US" dirty="0" smtClean="0"/>
              <a:t>eave you with a question that speaks to the political dimension</a:t>
            </a:r>
            <a:r>
              <a:rPr lang="en-US" baseline="0" dirty="0" smtClean="0"/>
              <a:t> of K&amp;A stories: </a:t>
            </a:r>
            <a:r>
              <a:rPr lang="en-US" dirty="0" smtClean="0"/>
              <a:t>Renunciation stories political or apolitical in their message?</a:t>
            </a:r>
          </a:p>
          <a:p>
            <a:r>
              <a:rPr lang="en-US" dirty="0" err="1" smtClean="0"/>
              <a:t>Borgesian</a:t>
            </a:r>
            <a:r>
              <a:rPr lang="en-US" dirty="0" smtClean="0"/>
              <a:t> ambiguity: on one hand, recurrence of recognizable, repeated patterns makes Renunciation story endlessly &amp; globally relevant </a:t>
            </a:r>
          </a:p>
          <a:p>
            <a:r>
              <a:rPr lang="en-US" dirty="0" smtClean="0"/>
              <a:t>But, on the other hand, B’s morphological approach means that specifics of time &amp; place (historical/geographical accidents) erased in favor of abstract oppositions &amp; timeless patterns</a:t>
            </a:r>
          </a:p>
          <a:p>
            <a:r>
              <a:rPr lang="en-US" dirty="0" smtClean="0"/>
              <a:t>Stories of kings &amp; ascetics good</a:t>
            </a:r>
            <a:r>
              <a:rPr lang="en-US" baseline="0" dirty="0" smtClean="0"/>
              <a:t> to think with (as are B’s variations on them) </a:t>
            </a:r>
            <a:r>
              <a:rPr lang="en-US" baseline="0" dirty="0" err="1" smtClean="0"/>
              <a:t>bc</a:t>
            </a:r>
            <a:r>
              <a:rPr lang="en-US" baseline="0" dirty="0" smtClean="0"/>
              <a:t> although they steer clear of direct political discourse, they resonate powerfully in times of crisis.</a:t>
            </a:r>
          </a:p>
          <a:p>
            <a:r>
              <a:rPr lang="en-US" baseline="0" dirty="0" smtClean="0"/>
              <a:t>As Hannah Arendt said (who wrote about the political power of storytelling) perhaps we need stories to think poetically in dark times.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0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</a:t>
            </a:r>
            <a:r>
              <a:rPr lang="en-US" dirty="0"/>
              <a:t>known fantastic</a:t>
            </a:r>
            <a:r>
              <a:rPr lang="en-US" baseline="0" dirty="0"/>
              <a:t> stories from 1940 &amp; 50s, “Library of Babel”, “</a:t>
            </a:r>
            <a:r>
              <a:rPr lang="en-US" baseline="0" dirty="0" err="1"/>
              <a:t>Funes</a:t>
            </a:r>
            <a:r>
              <a:rPr lang="en-US" baseline="0" dirty="0"/>
              <a:t> the </a:t>
            </a:r>
            <a:r>
              <a:rPr lang="en-US" baseline="0" dirty="0" err="1"/>
              <a:t>Memorious</a:t>
            </a:r>
            <a:r>
              <a:rPr lang="en-US" baseline="0" dirty="0"/>
              <a:t>”, “Pierre Menard author of the Quixote” etc.</a:t>
            </a:r>
            <a:endParaRPr lang="en-US" dirty="0"/>
          </a:p>
          <a:p>
            <a:r>
              <a:rPr lang="en-US" dirty="0"/>
              <a:t>Founding father of Latin Am </a:t>
            </a:r>
            <a:r>
              <a:rPr lang="en-US" dirty="0" smtClean="0"/>
              <a:t>“Boom”, influence on Latin Am migrant writers (Julio </a:t>
            </a:r>
            <a:r>
              <a:rPr lang="en-US" dirty="0" err="1" smtClean="0"/>
              <a:t>Cortázar</a:t>
            </a:r>
            <a:r>
              <a:rPr lang="en-US" dirty="0" smtClean="0"/>
              <a:t>), “</a:t>
            </a:r>
            <a:r>
              <a:rPr lang="en-US" dirty="0"/>
              <a:t>magical realism”, global genre of</a:t>
            </a:r>
            <a:r>
              <a:rPr lang="en-US" baseline="0" dirty="0"/>
              <a:t> best-selling novels </a:t>
            </a:r>
            <a:r>
              <a:rPr lang="en-US" baseline="0" dirty="0" smtClean="0"/>
              <a:t>(canonical title: 100 </a:t>
            </a:r>
            <a:r>
              <a:rPr lang="en-US" baseline="0" dirty="0"/>
              <a:t>years of solitude), Nobel prize winners (Gabriel </a:t>
            </a:r>
            <a:r>
              <a:rPr lang="en-US" baseline="0" dirty="0" err="1"/>
              <a:t>García</a:t>
            </a:r>
            <a:r>
              <a:rPr lang="en-US" baseline="0" dirty="0"/>
              <a:t> </a:t>
            </a:r>
            <a:r>
              <a:rPr lang="en-US" baseline="0" dirty="0" err="1"/>
              <a:t>Márquez</a:t>
            </a:r>
            <a:r>
              <a:rPr lang="en-US" baseline="0" dirty="0"/>
              <a:t>), spread beyond Latin Am (Salman Rushdie </a:t>
            </a:r>
            <a:r>
              <a:rPr lang="en-US" i="1" baseline="0" dirty="0"/>
              <a:t>Midnight’s Children </a:t>
            </a:r>
            <a:r>
              <a:rPr lang="en-US" i="0" baseline="0" dirty="0"/>
              <a:t>on Indian independence)</a:t>
            </a:r>
          </a:p>
          <a:p>
            <a:r>
              <a:rPr lang="en-US" i="0" baseline="0" dirty="0" smtClean="0"/>
              <a:t>If </a:t>
            </a:r>
            <a:r>
              <a:rPr lang="en-US" i="0" baseline="0" dirty="0" err="1" smtClean="0"/>
              <a:t>Homi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Bhabha</a:t>
            </a:r>
            <a:r>
              <a:rPr lang="en-US" i="0" baseline="0" dirty="0" smtClean="0"/>
              <a:t> considers magical realism “lit language of the postcolonial world”, Mariano </a:t>
            </a:r>
            <a:r>
              <a:rPr lang="en-US" i="0" baseline="0" dirty="0" err="1" smtClean="0"/>
              <a:t>Siskind</a:t>
            </a:r>
            <a:r>
              <a:rPr lang="en-US" i="0" baseline="0" dirty="0" smtClean="0"/>
              <a:t> goes further still, calling it “global literary currency”</a:t>
            </a:r>
          </a:p>
          <a:p>
            <a:r>
              <a:rPr lang="en-US" dirty="0" smtClean="0"/>
              <a:t>A global writer? Occupies almost entire 20C; move from Buenos</a:t>
            </a:r>
            <a:r>
              <a:rPr lang="en-US" baseline="0" dirty="0" smtClean="0"/>
              <a:t> Aires to Geneva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2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</a:t>
            </a:r>
            <a:r>
              <a:rPr lang="en-US" baseline="0" dirty="0"/>
              <a:t> of the </a:t>
            </a:r>
            <a:r>
              <a:rPr lang="en-US" baseline="0" dirty="0" smtClean="0"/>
              <a:t>central disciplinary questions </a:t>
            </a:r>
            <a:r>
              <a:rPr lang="en-US" baseline="0" dirty="0"/>
              <a:t>in WL: why some writers make it to the global scene, But not others.</a:t>
            </a:r>
          </a:p>
          <a:p>
            <a:r>
              <a:rPr lang="en-US" baseline="0" dirty="0"/>
              <a:t>Process of globalization: Borges </a:t>
            </a:r>
            <a:r>
              <a:rPr lang="en-US" baseline="0" dirty="0" smtClean="0"/>
              <a:t>so global today (books, translated), but quite local</a:t>
            </a:r>
            <a:r>
              <a:rPr lang="en-US" baseline="0" dirty="0"/>
              <a:t>/peripheral until 50s or 60s.</a:t>
            </a:r>
          </a:p>
          <a:p>
            <a:r>
              <a:rPr lang="en-US" baseline="0" dirty="0" smtClean="0"/>
              <a:t>Consecration thru translation + prizes, process described by Casanova</a:t>
            </a:r>
          </a:p>
          <a:p>
            <a:r>
              <a:rPr lang="en-US" baseline="0" dirty="0" smtClean="0"/>
              <a:t>Casanova </a:t>
            </a:r>
            <a:r>
              <a:rPr lang="en-US" baseline="0" dirty="0"/>
              <a:t>on “Greenwich meridian of literature”: translation esp. into French or another major central culture makes an author global.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6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B’s </a:t>
            </a:r>
            <a:r>
              <a:rPr lang="en-US" baseline="0" dirty="0" smtClean="0"/>
              <a:t>strong “universalist” position</a:t>
            </a:r>
          </a:p>
          <a:p>
            <a:r>
              <a:rPr lang="en-US" dirty="0" smtClean="0"/>
              <a:t>Context</a:t>
            </a:r>
            <a:r>
              <a:rPr lang="en-US" dirty="0"/>
              <a:t>: postwar cultural politics in Argentina, </a:t>
            </a:r>
            <a:r>
              <a:rPr lang="en-US" dirty="0" err="1"/>
              <a:t>Perón</a:t>
            </a:r>
            <a:r>
              <a:rPr lang="en-US" dirty="0"/>
              <a:t> strongman, admirer of Mussolini, </a:t>
            </a:r>
            <a:r>
              <a:rPr lang="en-US" dirty="0" smtClean="0"/>
              <a:t>strong pro-Axis movement during WW2</a:t>
            </a:r>
            <a:endParaRPr lang="en-US" dirty="0"/>
          </a:p>
          <a:p>
            <a:r>
              <a:rPr lang="en-US" dirty="0"/>
              <a:t>Country is leaning towards a form of fascism, </a:t>
            </a:r>
            <a:r>
              <a:rPr lang="en-US" dirty="0" err="1"/>
              <a:t>antisemitism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dirty="0"/>
              <a:t> hyper-nationalism, pressure</a:t>
            </a:r>
            <a:r>
              <a:rPr lang="en-US" baseline="0" dirty="0"/>
              <a:t> on writers to write about local themes, gauchos &amp; pampas,  Argentine history</a:t>
            </a:r>
          </a:p>
          <a:p>
            <a:r>
              <a:rPr lang="en-US" baseline="0" dirty="0"/>
              <a:t>≠ Borges in the opposite camp: </a:t>
            </a:r>
            <a:r>
              <a:rPr lang="en-US" baseline="0" dirty="0" smtClean="0"/>
              <a:t>we </a:t>
            </a:r>
            <a:r>
              <a:rPr lang="en-US" baseline="0" dirty="0"/>
              <a:t>can write about anything, </a:t>
            </a:r>
            <a:r>
              <a:rPr lang="en-US" sz="1200" dirty="0" smtClean="0">
                <a:solidFill>
                  <a:srgbClr val="660066"/>
                </a:solidFill>
              </a:rPr>
              <a:t>No need to limit inspiration to local themes</a:t>
            </a:r>
            <a:r>
              <a:rPr lang="en-US" baseline="0" dirty="0" smtClean="0"/>
              <a:t>. Shakespeare &amp; Hamlet.</a:t>
            </a:r>
            <a:endParaRPr lang="en-US" baseline="0" dirty="0"/>
          </a:p>
          <a:p>
            <a:r>
              <a:rPr lang="en-US" baseline="0" dirty="0"/>
              <a:t>Polemical essay with a broader global reach</a:t>
            </a:r>
            <a:r>
              <a:rPr lang="en-US" baseline="0" dirty="0" smtClean="0"/>
              <a:t>: manifesto </a:t>
            </a:r>
            <a:r>
              <a:rPr lang="en-US" baseline="0" dirty="0"/>
              <a:t>in favor of global, “universal</a:t>
            </a:r>
            <a:r>
              <a:rPr lang="en-US" baseline="0" dirty="0" smtClean="0"/>
              <a:t>” (beyond “Western”)  literature + reclaiming Argentine marginality as a creative advantage (of interest to post-colonial critics today)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Fictionalization of that argument: Protagonist, JD, recovering from a serious illness, journeys to his estate in the wild Southern provinces of Argentina, where he will eventually meet his end in a knife fight.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of young Borges: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Dahlmann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alter ego, story interesting to read alongside essay “Argentine writer and tradition”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author &amp; character share modern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global outlook 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culture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country; rejected by traditional, rural,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xenophobic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country </a:t>
            </a:r>
            <a:endParaRPr lang="en-US" dirty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Self-portrait: </a:t>
            </a:r>
            <a:r>
              <a:rPr lang="en-US" dirty="0" smtClean="0"/>
              <a:t>septicemia </a:t>
            </a:r>
            <a:r>
              <a:rPr lang="en-US" dirty="0"/>
              <a:t>accident, </a:t>
            </a:r>
            <a:r>
              <a:rPr lang="en-US" dirty="0">
                <a:solidFill>
                  <a:srgbClr val="660066"/>
                </a:solidFill>
                <a:latin typeface="Times New Roman"/>
                <a:ea typeface="ＭＳ Ｐゴシック"/>
                <a:cs typeface="Times New Roman"/>
              </a:rPr>
              <a:t>led to new writing style, fantastic stories, Pierre Menard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Both</a:t>
            </a:r>
            <a:r>
              <a:rPr lang="en-US" baseline="0" dirty="0" smtClean="0"/>
              <a:t> b</a:t>
            </a:r>
            <a:r>
              <a:rPr lang="en-US" dirty="0" smtClean="0"/>
              <a:t>ookish intellectuals, </a:t>
            </a:r>
            <a:r>
              <a:rPr lang="en-US" dirty="0"/>
              <a:t>vicarious dreams of </a:t>
            </a:r>
            <a:r>
              <a:rPr lang="en-US" dirty="0">
                <a:solidFill>
                  <a:srgbClr val="660066"/>
                </a:solidFill>
                <a:latin typeface="Times New Roman"/>
                <a:ea typeface="ＭＳ Ｐゴシック"/>
                <a:cs typeface="Times New Roman"/>
              </a:rPr>
              <a:t>Argentine mythologies,</a:t>
            </a:r>
            <a:r>
              <a:rPr lang="en-US" baseline="0" dirty="0">
                <a:solidFill>
                  <a:srgbClr val="660066"/>
                </a:solidFill>
                <a:latin typeface="Times New Roman"/>
                <a:ea typeface="ＭＳ Ｐゴシック"/>
                <a:cs typeface="Times New Roman"/>
              </a:rPr>
              <a:t> gauchos, </a:t>
            </a:r>
            <a:r>
              <a:rPr lang="en-US" dirty="0"/>
              <a:t>manly </a:t>
            </a:r>
            <a:r>
              <a:rPr lang="en-US" dirty="0" smtClean="0"/>
              <a:t>heroics, bloody death</a:t>
            </a:r>
          </a:p>
          <a:p>
            <a:r>
              <a:rPr lang="en-US" sz="1200" kern="1200" dirty="0" smtClean="0">
                <a:solidFill>
                  <a:srgbClr val="660066"/>
                </a:solidFill>
                <a:latin typeface="+mn-lt"/>
                <a:ea typeface="+mn-ea"/>
                <a:cs typeface="+mn-cs"/>
              </a:rPr>
              <a:t>Share 1001N the ultimate global </a:t>
            </a:r>
            <a:r>
              <a:rPr lang="en-US" sz="1200" i="1" kern="1200" dirty="0" smtClean="0">
                <a:solidFill>
                  <a:srgbClr val="660066"/>
                </a:solidFill>
                <a:latin typeface="+mn-lt"/>
                <a:ea typeface="ＭＳ Ｐゴシック"/>
                <a:cs typeface="Times New Roman"/>
              </a:rPr>
              <a:t>traveling </a:t>
            </a:r>
            <a:r>
              <a:rPr lang="en-US" sz="1200" kern="1200" dirty="0" smtClean="0">
                <a:solidFill>
                  <a:srgbClr val="660066"/>
                </a:solidFill>
                <a:latin typeface="+mn-lt"/>
                <a:ea typeface="+mn-ea"/>
                <a:cs typeface="+mn-cs"/>
              </a:rPr>
              <a:t> text</a:t>
            </a:r>
          </a:p>
          <a:p>
            <a:r>
              <a:rPr lang="en-US" sz="1200" kern="1200" dirty="0" smtClean="0">
                <a:solidFill>
                  <a:srgbClr val="660066"/>
                </a:solidFill>
                <a:latin typeface="+mn-lt"/>
                <a:ea typeface="+mn-ea"/>
                <a:cs typeface="+mn-cs"/>
              </a:rPr>
              <a:t>Against this background of B’s  strong engagement w/ a</a:t>
            </a:r>
            <a:r>
              <a:rPr lang="en-US" sz="1200" kern="1200" baseline="0" dirty="0" smtClean="0">
                <a:solidFill>
                  <a:srgbClr val="660066"/>
                </a:solidFill>
                <a:latin typeface="+mn-lt"/>
                <a:ea typeface="+mn-ea"/>
                <a:cs typeface="+mn-cs"/>
              </a:rPr>
              <a:t> transnational aesthetics both in his criticism &amp; fiction, now turn to his engagement w/ Buddhism &amp; Renunciation stories</a:t>
            </a:r>
            <a:endParaRPr lang="en-US" sz="1200" kern="1200" dirty="0" smtClean="0">
              <a:solidFill>
                <a:srgbClr val="660066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rgbClr val="660066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5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Lifelong interest in Buddhism as philosophy. </a:t>
            </a:r>
            <a:r>
              <a:rPr lang="en-US" i="0" dirty="0" smtClean="0"/>
              <a:t>(first essay 1922, + Later short compilation 1976 </a:t>
            </a:r>
            <a:r>
              <a:rPr lang="en-US" i="1" dirty="0" err="1" smtClean="0"/>
              <a:t>Qué</a:t>
            </a:r>
            <a:r>
              <a:rPr lang="en-US" i="1" dirty="0" smtClean="0"/>
              <a:t> </a:t>
            </a:r>
            <a:r>
              <a:rPr lang="en-US" i="1" dirty="0" err="1" smtClean="0"/>
              <a:t>es</a:t>
            </a:r>
            <a:r>
              <a:rPr lang="en-US" i="1" dirty="0" smtClean="0"/>
              <a:t> el </a:t>
            </a:r>
            <a:r>
              <a:rPr lang="en-US" i="1" dirty="0" err="1" smtClean="0"/>
              <a:t>budismo</a:t>
            </a:r>
            <a:r>
              <a:rPr lang="en-US" i="1" dirty="0" smtClean="0"/>
              <a:t>?; </a:t>
            </a:r>
            <a:r>
              <a:rPr lang="en-US" i="0" dirty="0" smtClean="0"/>
              <a:t>“Buddhism” in </a:t>
            </a:r>
            <a:r>
              <a:rPr lang="en-US" i="1" dirty="0" smtClean="0"/>
              <a:t>Seven Nights)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smtClean="0"/>
              <a:t>However,</a:t>
            </a:r>
            <a:r>
              <a:rPr lang="en-US" i="0" baseline="0" dirty="0" smtClean="0"/>
              <a:t> </a:t>
            </a:r>
            <a:r>
              <a:rPr lang="en-US" i="0" dirty="0" smtClean="0"/>
              <a:t>Cluster of essays on Buddhism in early 50s specially interesting</a:t>
            </a:r>
            <a:r>
              <a:rPr lang="en-US" i="0" baseline="0" dirty="0" smtClean="0"/>
              <a:t> because they link to key aesthetic &amp; political questions </a:t>
            </a:r>
            <a:r>
              <a:rPr lang="en-US" i="0" dirty="0" smtClean="0"/>
              <a:t>Significantly</a:t>
            </a:r>
            <a:r>
              <a:rPr lang="en-US" i="0" dirty="0"/>
              <a:t>, in these essays Borges’s f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ocus is on global mobility, adaptation, transmission, transformation of the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Renunciation story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800000"/>
                </a:solidFill>
              </a:rPr>
              <a:t>Picture + context: 29 years of Secluded</a:t>
            </a:r>
            <a:r>
              <a:rPr lang="en-US" sz="1200" baseline="0" dirty="0" smtClean="0">
                <a:solidFill>
                  <a:srgbClr val="800000"/>
                </a:solidFill>
              </a:rPr>
              <a:t> life;</a:t>
            </a:r>
            <a:r>
              <a:rPr lang="en-US" sz="1200" dirty="0" smtClean="0">
                <a:solidFill>
                  <a:srgbClr val="800000"/>
                </a:solidFill>
              </a:rPr>
              <a:t> 4 encounters; departure from palace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47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Sources: Extensive reading &amp; quoting of mostly 19-20C scholarly sources, Rhys </a:t>
            </a:r>
            <a:r>
              <a:rPr lang="en-US" dirty="0" err="1" smtClean="0"/>
              <a:t>Davids</a:t>
            </a:r>
            <a:r>
              <a:rPr lang="en-US" dirty="0" smtClean="0"/>
              <a:t>, Max Müller </a:t>
            </a:r>
            <a:r>
              <a:rPr lang="en-US" i="1" dirty="0" smtClean="0"/>
              <a:t>Sacred Books of the East</a:t>
            </a:r>
            <a:r>
              <a:rPr lang="en-US" dirty="0" smtClean="0"/>
              <a:t>, </a:t>
            </a:r>
            <a:r>
              <a:rPr lang="en-US" i="0" dirty="0" smtClean="0"/>
              <a:t>Hermann </a:t>
            </a:r>
            <a:r>
              <a:rPr lang="en-US" i="0" dirty="0" err="1" smtClean="0"/>
              <a:t>Oldenberg</a:t>
            </a:r>
            <a:r>
              <a:rPr lang="en-US" i="0" dirty="0" smtClean="0"/>
              <a:t>, </a:t>
            </a:r>
            <a:r>
              <a:rPr lang="en-US" i="1" dirty="0" smtClean="0"/>
              <a:t>Britannica </a:t>
            </a:r>
            <a:r>
              <a:rPr lang="en-US" i="0" dirty="0" smtClean="0"/>
              <a:t>1911</a:t>
            </a:r>
            <a:r>
              <a:rPr lang="mr-IN" i="0" dirty="0" smtClean="0"/>
              <a:t>…</a:t>
            </a:r>
            <a:endParaRPr lang="en-US" i="0" dirty="0" smtClean="0"/>
          </a:p>
          <a:p>
            <a:r>
              <a:rPr lang="en-US" i="0" dirty="0" smtClean="0"/>
              <a:t>(NB. ≠ Later book 1976 refers to more recent scholars Suzuki, </a:t>
            </a:r>
            <a:r>
              <a:rPr lang="en-US" i="0" dirty="0" err="1" smtClean="0"/>
              <a:t>Conze</a:t>
            </a:r>
            <a:r>
              <a:rPr lang="en-US" i="0" dirty="0" smtClean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 smtClean="0"/>
              <a:t>Light f</a:t>
            </a:r>
            <a:r>
              <a:rPr lang="en-US" i="0" baseline="0" dirty="0" smtClean="0"/>
              <a:t>irst read as a child, made a profound impression on Borges. An example of poetic recreation of Buddha story: retelling of B’s life in long romantic narrative poem, best-seller, still in print, widely read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NB. Orientalist illustration of scene of </a:t>
            </a:r>
            <a:r>
              <a:rPr lang="en-US" i="0" baseline="0" dirty="0" err="1" smtClean="0"/>
              <a:t>Siddharta</a:t>
            </a:r>
            <a:r>
              <a:rPr lang="en-US" i="0" baseline="0" dirty="0" smtClean="0"/>
              <a:t> leaving palace: resembles Edmund </a:t>
            </a:r>
            <a:r>
              <a:rPr lang="en-US" i="0" baseline="0" dirty="0" err="1" smtClean="0"/>
              <a:t>Dulac</a:t>
            </a:r>
            <a:r>
              <a:rPr lang="en-US" i="0" baseline="0" dirty="0" smtClean="0"/>
              <a:t> or Léon </a:t>
            </a:r>
            <a:r>
              <a:rPr lang="en-US" i="0" baseline="0" dirty="0" err="1" smtClean="0"/>
              <a:t>Carré’s</a:t>
            </a:r>
            <a:r>
              <a:rPr lang="en-US" i="0" baseline="0" dirty="0" smtClean="0"/>
              <a:t> illustrations for </a:t>
            </a:r>
            <a:r>
              <a:rPr lang="en-US" i="1" baseline="0" dirty="0" smtClean="0"/>
              <a:t>1001N</a:t>
            </a:r>
          </a:p>
          <a:p>
            <a:r>
              <a:rPr lang="en-US" dirty="0" smtClean="0"/>
              <a:t>19C </a:t>
            </a:r>
            <a:r>
              <a:rPr lang="en-US" dirty="0"/>
              <a:t>European understanding</a:t>
            </a:r>
            <a:r>
              <a:rPr lang="en-US" baseline="0" dirty="0"/>
              <a:t> of Buddhism gives </a:t>
            </a:r>
            <a:r>
              <a:rPr lang="en-US" baseline="0" dirty="0" smtClean="0"/>
              <a:t>prominence &amp; centrality </a:t>
            </a:r>
            <a:r>
              <a:rPr lang="en-US" baseline="0" dirty="0"/>
              <a:t>to the GR </a:t>
            </a:r>
            <a:r>
              <a:rPr lang="en-US" baseline="0" dirty="0" smtClean="0"/>
              <a:t>episode, becomes defining story of Buddhism</a:t>
            </a:r>
          </a:p>
          <a:p>
            <a:r>
              <a:rPr lang="en-US" baseline="0" dirty="0" smtClean="0"/>
              <a:t>Also attention to transcultural adaptability of legend, in the context of scholarly focus on comparative mythology</a:t>
            </a:r>
            <a:endParaRPr lang="en-US" baseline="0" dirty="0"/>
          </a:p>
          <a:p>
            <a:r>
              <a:rPr lang="en-US" baseline="0" dirty="0" smtClean="0"/>
              <a:t>GR  </a:t>
            </a:r>
            <a:r>
              <a:rPr lang="en-US" baseline="0" dirty="0"/>
              <a:t>story of political significance &amp; literary importance for </a:t>
            </a:r>
            <a:r>
              <a:rPr lang="en-US" baseline="0" dirty="0" smtClean="0"/>
              <a:t>Borges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98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 of B’s inquiry: legend of Buddha. 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“a legend” which takes many “forms”. Large number of texts in various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lggs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Essay stresses the link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legendary &amp; the global. Focus on global mobility,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transmission, adaptation, transformation.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 of adaptation to local characteristics! Name: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Boddhisattva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Budasaf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Josaphat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religion: king idolater who persecutes people, addition of teachers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Bilawar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Barlaam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monk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Essay traces the legend’s global movement from East to west: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Borges gives an elegantly streamlined version of the story’s circulation in space (from India to Iceland) &amp; time (from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Jataka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tales to the medieval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Golden Legend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Oscar Wilde’s late 19C children’s story)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notion of traveling legend B moves to notion of archetype (basic component of story) in 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essay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BF52-7C9E-3247-B300-3A57890E6E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9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4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7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8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0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2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6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5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9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39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2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FA2A1-362B-6A42-AEB0-DB54B300DC7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DF14C-7ACE-9C42-B24B-F97DE51E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9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35" y="1735081"/>
            <a:ext cx="6350000" cy="4127500"/>
          </a:xfrm>
          <a:prstGeom prst="rect">
            <a:avLst/>
          </a:prstGeom>
          <a:ln w="19050" cmpd="sng">
            <a:solidFill>
              <a:srgbClr val="008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68147" y="6112957"/>
            <a:ext cx="6689176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B090A"/>
                </a:solidFill>
              </a:rPr>
              <a:t>The Silk Road—Ancient History Encyclopedia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9671" y="538339"/>
            <a:ext cx="4538923" cy="646331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CB090A"/>
                </a:solidFill>
              </a:rPr>
              <a:t>How Do Stories Travel?</a:t>
            </a:r>
            <a:endParaRPr lang="en-US" sz="3600" dirty="0">
              <a:solidFill>
                <a:srgbClr val="CB09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yZkVRimAL._SX329_BO1,204,203,2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61" y="1516518"/>
            <a:ext cx="3535238" cy="53295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761" y="1074509"/>
            <a:ext cx="4485596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•“</a:t>
            </a:r>
            <a:r>
              <a:rPr lang="en-US" sz="2400" u="sng" dirty="0">
                <a:solidFill>
                  <a:srgbClr val="000090"/>
                </a:solidFill>
              </a:rPr>
              <a:t>Forms of a legend</a:t>
            </a:r>
            <a:r>
              <a:rPr lang="en-US" sz="2400" dirty="0">
                <a:solidFill>
                  <a:srgbClr val="000090"/>
                </a:solidFill>
              </a:rPr>
              <a:t>” on </a:t>
            </a:r>
            <a:r>
              <a:rPr lang="en-US" sz="2400" dirty="0" smtClean="0">
                <a:solidFill>
                  <a:srgbClr val="000090"/>
                </a:solidFill>
              </a:rPr>
              <a:t>the global circulation of the Buddha legend</a:t>
            </a:r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•</a:t>
            </a:r>
            <a:r>
              <a:rPr lang="en-US" sz="2400" dirty="0" smtClean="0">
                <a:solidFill>
                  <a:srgbClr val="000090"/>
                </a:solidFill>
              </a:rPr>
              <a:t>“</a:t>
            </a:r>
            <a:r>
              <a:rPr lang="en-US" sz="2400" u="sng" dirty="0" smtClean="0">
                <a:solidFill>
                  <a:srgbClr val="000090"/>
                </a:solidFill>
              </a:rPr>
              <a:t>The Dialogues of Ascetic and King</a:t>
            </a:r>
            <a:r>
              <a:rPr lang="en-US" sz="2400" dirty="0" smtClean="0">
                <a:solidFill>
                  <a:srgbClr val="000090"/>
                </a:solidFill>
              </a:rPr>
              <a:t>” on global variants of archetypal stories 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•Renunciation </a:t>
            </a:r>
            <a:r>
              <a:rPr lang="en-US" sz="2400" dirty="0">
                <a:solidFill>
                  <a:srgbClr val="000090"/>
                </a:solidFill>
              </a:rPr>
              <a:t>story as </a:t>
            </a:r>
            <a:r>
              <a:rPr lang="en-US" sz="2400" dirty="0" smtClean="0">
                <a:solidFill>
                  <a:srgbClr val="000090"/>
                </a:solidFill>
              </a:rPr>
              <a:t>a model </a:t>
            </a:r>
            <a:r>
              <a:rPr lang="en-US" sz="2400" dirty="0">
                <a:solidFill>
                  <a:srgbClr val="000090"/>
                </a:solidFill>
              </a:rPr>
              <a:t>for literary composition &amp; circulation </a:t>
            </a:r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•A basic story about power and powerlessness</a:t>
            </a:r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3754"/>
            <a:ext cx="5797430" cy="707886"/>
          </a:xfrm>
          <a:prstGeom prst="rect">
            <a:avLst/>
          </a:prstGeom>
          <a:solidFill>
            <a:srgbClr val="C09712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Archetypes and Circulation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6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6kICcmVsAIXBc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38" y="0"/>
            <a:ext cx="51874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628" y="1650132"/>
            <a:ext cx="32955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“A king is a plenitude, an ascetic is nothing or wants to be nothing, and so people enjoy imagining a dialogue between these two archetypes” (“The Dialogues of Ascetic and King”)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B9CD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</a:rPr>
              <a:t>The Archetypal Confrontation of King and Ascetic</a:t>
            </a:r>
            <a:endParaRPr lang="en-US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6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cb67d1b524cf9bd0d44225b3c2f9e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54" y="0"/>
            <a:ext cx="466801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3312" y="4174343"/>
            <a:ext cx="42215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800000"/>
                </a:solidFill>
              </a:rPr>
              <a:t>“In the stories I have mentioned, the ascetic and the king symbolize nothing and plenitude, zero and infinity” </a:t>
            </a:r>
            <a:r>
              <a:rPr lang="en-US" sz="2400" i="1" dirty="0" smtClean="0">
                <a:solidFill>
                  <a:srgbClr val="800000"/>
                </a:solidFill>
              </a:rPr>
              <a:t>(“The </a:t>
            </a:r>
            <a:r>
              <a:rPr lang="en-US" sz="2400" i="1" dirty="0">
                <a:solidFill>
                  <a:srgbClr val="800000"/>
                </a:solidFill>
              </a:rPr>
              <a:t>Dialogues of Ascetic and King”)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7959" y="1282633"/>
            <a:ext cx="3558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Examples of transcultural variations: Greek, Indian, Chinese, Scandinavian, Egyptian…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2919" y="0"/>
            <a:ext cx="5771081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Kings and Ascetics Worldwide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5567.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35" y="646331"/>
            <a:ext cx="4529565" cy="4613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0655" y="3816522"/>
            <a:ext cx="41413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“Perhaps universal history is the history of the diverse intonation of a few metaphors” (“</a:t>
            </a:r>
            <a:r>
              <a:rPr lang="en-US" sz="2000" dirty="0">
                <a:solidFill>
                  <a:srgbClr val="000090"/>
                </a:solidFill>
              </a:rPr>
              <a:t>Pascal’s sphere</a:t>
            </a:r>
            <a:r>
              <a:rPr lang="en-US" sz="2000" dirty="0" smtClean="0">
                <a:solidFill>
                  <a:srgbClr val="000090"/>
                </a:solidFill>
              </a:rPr>
              <a:t>”, 1951)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35" y="1018561"/>
            <a:ext cx="3834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“These texts, scattered in time and space, suggest the possibility of a morphology (to use Goethe’s word) or science of the fundamental forms of literature”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265" y="5691738"/>
            <a:ext cx="8585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All possible stories are “virtually inexhaustible repetitions, versions, perversions” of a few archetypes (“Biography of </a:t>
            </a:r>
            <a:r>
              <a:rPr lang="en-US" sz="2000" dirty="0" err="1" smtClean="0">
                <a:solidFill>
                  <a:srgbClr val="800000"/>
                </a:solidFill>
              </a:rPr>
              <a:t>Tadeo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</a:rPr>
              <a:t>Isidoro</a:t>
            </a:r>
            <a:r>
              <a:rPr lang="en-US" sz="2000" dirty="0" smtClean="0">
                <a:solidFill>
                  <a:srgbClr val="800000"/>
                </a:solidFill>
              </a:rPr>
              <a:t> Cruz, 1829-1874”)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Patterns, Repetitions, Morphology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5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862e84d63fb7fba0dc9a7625e88eb5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9" y="728421"/>
            <a:ext cx="3272133" cy="6129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3211" y="6398260"/>
            <a:ext cx="394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Turpin’s 1837 rendition of the </a:t>
            </a:r>
            <a:r>
              <a:rPr lang="en-US" i="1" dirty="0" err="1">
                <a:solidFill>
                  <a:srgbClr val="000090"/>
                </a:solidFill>
              </a:rPr>
              <a:t>Urpflanze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8779" y="1505647"/>
            <a:ext cx="48367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•Goethe’s </a:t>
            </a:r>
            <a:r>
              <a:rPr lang="en-US" sz="2400" i="1" dirty="0">
                <a:solidFill>
                  <a:srgbClr val="000090"/>
                </a:solidFill>
              </a:rPr>
              <a:t>M</a:t>
            </a:r>
            <a:r>
              <a:rPr lang="en-US" sz="2400" i="1" dirty="0" smtClean="0">
                <a:solidFill>
                  <a:srgbClr val="000090"/>
                </a:solidFill>
              </a:rPr>
              <a:t>orphology of Plants </a:t>
            </a:r>
            <a:r>
              <a:rPr lang="en-US" sz="2400" dirty="0" smtClean="0">
                <a:solidFill>
                  <a:srgbClr val="000090"/>
                </a:solidFill>
              </a:rPr>
              <a:t>and the </a:t>
            </a:r>
            <a:r>
              <a:rPr lang="en-US" sz="2400" dirty="0">
                <a:solidFill>
                  <a:srgbClr val="000090"/>
                </a:solidFill>
              </a:rPr>
              <a:t>basic archetypal </a:t>
            </a:r>
            <a:r>
              <a:rPr lang="en-US" sz="2400" dirty="0" smtClean="0">
                <a:solidFill>
                  <a:srgbClr val="000090"/>
                </a:solidFill>
              </a:rPr>
              <a:t>model of plants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•Infinite </a:t>
            </a:r>
            <a:r>
              <a:rPr lang="en-US" sz="2400" dirty="0">
                <a:solidFill>
                  <a:srgbClr val="000090"/>
                </a:solidFill>
              </a:rPr>
              <a:t>diversity stems from a few common </a:t>
            </a:r>
            <a:r>
              <a:rPr lang="en-US" sz="2400" dirty="0" smtClean="0">
                <a:solidFill>
                  <a:srgbClr val="000090"/>
                </a:solidFill>
              </a:rPr>
              <a:t>archetypes</a:t>
            </a: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•Metaphorically </a:t>
            </a:r>
            <a:r>
              <a:rPr lang="en-US" sz="2400" dirty="0">
                <a:solidFill>
                  <a:srgbClr val="000090"/>
                </a:solidFill>
              </a:rPr>
              <a:t>extrapolated: basic metaphors, archetypal story </a:t>
            </a:r>
            <a:r>
              <a:rPr lang="en-US" sz="2400" dirty="0" smtClean="0">
                <a:solidFill>
                  <a:srgbClr val="000090"/>
                </a:solidFill>
              </a:rPr>
              <a:t>forms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3230"/>
            <a:ext cx="9144000" cy="954107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Goethe’s Morphology &amp; the hypothesis of a “science of the fundamental forms of literature”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3212" y="4273226"/>
            <a:ext cx="5102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</a:rPr>
              <a:t>“I have occasionally speculated (…) that all metaphors are variants of a small number of archetypes; perhaps this proposition is also applicable to fables” (Dialogues of Ascetic and King”)</a:t>
            </a:r>
            <a:endParaRPr lang="en-US" sz="2400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8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0138" y="1659503"/>
            <a:ext cx="75369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•Oswald Spengler </a:t>
            </a:r>
            <a:r>
              <a:rPr lang="en-US" sz="2400" i="1" dirty="0" smtClean="0">
                <a:solidFill>
                  <a:srgbClr val="800000"/>
                </a:solidFill>
              </a:rPr>
              <a:t>Decline of the West: Outlines of a Morphological World History </a:t>
            </a:r>
            <a:r>
              <a:rPr lang="en-US" sz="2400" dirty="0" smtClean="0">
                <a:solidFill>
                  <a:srgbClr val="800000"/>
                </a:solidFill>
              </a:rPr>
              <a:t>(1918)</a:t>
            </a:r>
          </a:p>
          <a:p>
            <a:endParaRPr lang="en-US" sz="2400" dirty="0" smtClean="0">
              <a:solidFill>
                <a:srgbClr val="800000"/>
              </a:solidFill>
            </a:endParaRPr>
          </a:p>
          <a:p>
            <a:r>
              <a:rPr lang="en-US" sz="2400" dirty="0" smtClean="0">
                <a:solidFill>
                  <a:srgbClr val="800000"/>
                </a:solidFill>
              </a:rPr>
              <a:t>•Russian Formalism: poetry as re-disposition of images (V. </a:t>
            </a:r>
            <a:r>
              <a:rPr lang="en-US" sz="2400" dirty="0" err="1" smtClean="0">
                <a:solidFill>
                  <a:srgbClr val="800000"/>
                </a:solidFill>
              </a:rPr>
              <a:t>Shklovsky</a:t>
            </a:r>
            <a:r>
              <a:rPr lang="en-US" sz="2400" dirty="0" smtClean="0">
                <a:solidFill>
                  <a:srgbClr val="800000"/>
                </a:solidFill>
              </a:rPr>
              <a:t>, “Art as Technique”, 1917)</a:t>
            </a:r>
          </a:p>
          <a:p>
            <a:endParaRPr lang="en-US" sz="2400" dirty="0" smtClean="0">
              <a:solidFill>
                <a:srgbClr val="800000"/>
              </a:solidFill>
            </a:endParaRPr>
          </a:p>
          <a:p>
            <a:r>
              <a:rPr lang="en-US" sz="2400" dirty="0">
                <a:solidFill>
                  <a:srgbClr val="800000"/>
                </a:solidFill>
              </a:rPr>
              <a:t>•Vladimir </a:t>
            </a:r>
            <a:r>
              <a:rPr lang="en-US" sz="2400" dirty="0" err="1">
                <a:solidFill>
                  <a:srgbClr val="800000"/>
                </a:solidFill>
              </a:rPr>
              <a:t>Propp</a:t>
            </a:r>
            <a:r>
              <a:rPr lang="en-US" sz="2400" dirty="0">
                <a:solidFill>
                  <a:srgbClr val="800000"/>
                </a:solidFill>
              </a:rPr>
              <a:t>, </a:t>
            </a:r>
            <a:r>
              <a:rPr lang="en-US" sz="2400" i="1" dirty="0">
                <a:solidFill>
                  <a:srgbClr val="800000"/>
                </a:solidFill>
              </a:rPr>
              <a:t>Morphology of the </a:t>
            </a:r>
            <a:r>
              <a:rPr lang="en-US" sz="2400" i="1" dirty="0" smtClean="0">
                <a:solidFill>
                  <a:srgbClr val="800000"/>
                </a:solidFill>
              </a:rPr>
              <a:t>Folktale</a:t>
            </a:r>
          </a:p>
          <a:p>
            <a:endParaRPr lang="en-US" sz="2400" dirty="0" smtClean="0">
              <a:solidFill>
                <a:srgbClr val="800000"/>
              </a:solidFill>
            </a:endParaRPr>
          </a:p>
          <a:p>
            <a:r>
              <a:rPr lang="en-US" sz="2400" dirty="0" smtClean="0">
                <a:solidFill>
                  <a:srgbClr val="800000"/>
                </a:solidFill>
              </a:rPr>
              <a:t>•André </a:t>
            </a:r>
            <a:r>
              <a:rPr lang="en-US" sz="2400" dirty="0" err="1">
                <a:solidFill>
                  <a:srgbClr val="800000"/>
                </a:solidFill>
              </a:rPr>
              <a:t>Jolles</a:t>
            </a:r>
            <a:r>
              <a:rPr lang="en-US" sz="2400" dirty="0">
                <a:solidFill>
                  <a:srgbClr val="800000"/>
                </a:solidFill>
              </a:rPr>
              <a:t>, </a:t>
            </a:r>
            <a:r>
              <a:rPr lang="en-US" sz="2400" i="1" dirty="0" err="1">
                <a:solidFill>
                  <a:srgbClr val="800000"/>
                </a:solidFill>
              </a:rPr>
              <a:t>Einfache</a:t>
            </a:r>
            <a:r>
              <a:rPr lang="en-US" sz="2400" i="1" dirty="0">
                <a:solidFill>
                  <a:srgbClr val="800000"/>
                </a:solidFill>
              </a:rPr>
              <a:t> </a:t>
            </a:r>
            <a:r>
              <a:rPr lang="en-US" sz="2400" i="1" dirty="0" err="1">
                <a:solidFill>
                  <a:srgbClr val="800000"/>
                </a:solidFill>
              </a:rPr>
              <a:t>Formen</a:t>
            </a:r>
            <a:r>
              <a:rPr lang="en-US" sz="2400" i="1" dirty="0">
                <a:solidFill>
                  <a:srgbClr val="800000"/>
                </a:solidFill>
              </a:rPr>
              <a:t> </a:t>
            </a:r>
            <a:r>
              <a:rPr lang="en-US" sz="2400" dirty="0">
                <a:solidFill>
                  <a:srgbClr val="800000"/>
                </a:solidFill>
              </a:rPr>
              <a:t>[Simple Forms]</a:t>
            </a:r>
            <a:r>
              <a:rPr lang="en-US" sz="2400" i="1" dirty="0">
                <a:solidFill>
                  <a:srgbClr val="800000"/>
                </a:solidFill>
              </a:rPr>
              <a:t> </a:t>
            </a:r>
            <a:r>
              <a:rPr lang="en-US" sz="2400" dirty="0">
                <a:solidFill>
                  <a:srgbClr val="800000"/>
                </a:solidFill>
              </a:rPr>
              <a:t>(1930</a:t>
            </a:r>
            <a:r>
              <a:rPr lang="en-US" sz="2400" dirty="0" smtClean="0">
                <a:solidFill>
                  <a:srgbClr val="800000"/>
                </a:solidFill>
              </a:rPr>
              <a:t>)</a:t>
            </a:r>
          </a:p>
          <a:p>
            <a:endParaRPr lang="en-US" sz="2400" dirty="0" smtClean="0">
              <a:solidFill>
                <a:srgbClr val="800000"/>
              </a:solidFill>
            </a:endParaRPr>
          </a:p>
          <a:p>
            <a:r>
              <a:rPr lang="en-US" sz="2400" dirty="0" smtClean="0">
                <a:solidFill>
                  <a:srgbClr val="800000"/>
                </a:solidFill>
              </a:rPr>
              <a:t>•</a:t>
            </a:r>
            <a:r>
              <a:rPr lang="en-US" sz="2400" dirty="0" err="1" smtClean="0">
                <a:solidFill>
                  <a:srgbClr val="800000"/>
                </a:solidFill>
              </a:rPr>
              <a:t>Mircea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</a:rPr>
              <a:t>Eliade</a:t>
            </a:r>
            <a:r>
              <a:rPr lang="en-US" sz="2400" dirty="0" smtClean="0">
                <a:solidFill>
                  <a:srgbClr val="800000"/>
                </a:solidFill>
              </a:rPr>
              <a:t>, </a:t>
            </a:r>
            <a:r>
              <a:rPr lang="en-US" sz="2400" i="1" dirty="0" smtClean="0">
                <a:solidFill>
                  <a:srgbClr val="800000"/>
                </a:solidFill>
              </a:rPr>
              <a:t>The Myth of Eternal Return </a:t>
            </a:r>
            <a:r>
              <a:rPr lang="en-US" sz="2400" dirty="0" smtClean="0">
                <a:solidFill>
                  <a:srgbClr val="800000"/>
                </a:solidFill>
              </a:rPr>
              <a:t>(1954)</a:t>
            </a:r>
          </a:p>
          <a:p>
            <a:endParaRPr lang="en-US" sz="2400" i="1" dirty="0" smtClean="0">
              <a:solidFill>
                <a:srgbClr val="800000"/>
              </a:solidFill>
            </a:endParaRPr>
          </a:p>
          <a:p>
            <a:r>
              <a:rPr lang="en-US" sz="2400" dirty="0" smtClean="0">
                <a:solidFill>
                  <a:srgbClr val="800000"/>
                </a:solidFill>
              </a:rPr>
              <a:t>•Gérard </a:t>
            </a:r>
            <a:r>
              <a:rPr lang="en-US" sz="2400" dirty="0" err="1" smtClean="0">
                <a:solidFill>
                  <a:srgbClr val="800000"/>
                </a:solidFill>
              </a:rPr>
              <a:t>Genette</a:t>
            </a:r>
            <a:r>
              <a:rPr lang="en-US" sz="2400" i="1" dirty="0" smtClean="0">
                <a:solidFill>
                  <a:srgbClr val="800000"/>
                </a:solidFill>
              </a:rPr>
              <a:t>, Palimpsests </a:t>
            </a:r>
            <a:r>
              <a:rPr lang="en-US" sz="2400" dirty="0" smtClean="0">
                <a:solidFill>
                  <a:srgbClr val="800000"/>
                </a:solidFill>
              </a:rPr>
              <a:t>(1982)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cs typeface="Arial Rounded MT Bold"/>
              </a:rPr>
              <a:t>Morphological Thinking,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+mj-lt"/>
                <a:cs typeface="Arial Rounded MT Bold"/>
              </a:rPr>
              <a:t>From Botany to Literature</a:t>
            </a:r>
          </a:p>
        </p:txBody>
      </p:sp>
    </p:spTree>
    <p:extLst>
      <p:ext uri="{BB962C8B-B14F-4D97-AF65-F5344CB8AC3E}">
        <p14:creationId xmlns:p14="http://schemas.microsoft.com/office/powerpoint/2010/main" val="183986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Morphology as </a:t>
            </a:r>
            <a:r>
              <a:rPr lang="en-US" sz="2800" dirty="0">
                <a:solidFill>
                  <a:srgbClr val="FFFFFF"/>
                </a:solidFill>
              </a:rPr>
              <a:t>C</a:t>
            </a:r>
            <a:r>
              <a:rPr lang="en-US" sz="2800" dirty="0" smtClean="0">
                <a:solidFill>
                  <a:srgbClr val="FFFFFF"/>
                </a:solidFill>
              </a:rPr>
              <a:t>ompositional </a:t>
            </a:r>
            <a:r>
              <a:rPr lang="en-US" sz="2800" dirty="0">
                <a:solidFill>
                  <a:srgbClr val="FFFFFF"/>
                </a:solidFill>
              </a:rPr>
              <a:t>M</a:t>
            </a:r>
            <a:r>
              <a:rPr lang="en-US" sz="2800" dirty="0" smtClean="0">
                <a:solidFill>
                  <a:srgbClr val="FFFFFF"/>
                </a:solidFill>
              </a:rPr>
              <a:t>ethod and Reading </a:t>
            </a:r>
            <a:r>
              <a:rPr lang="en-US" sz="2800" dirty="0">
                <a:solidFill>
                  <a:srgbClr val="FFFFFF"/>
                </a:solidFill>
              </a:rPr>
              <a:t>P</a:t>
            </a:r>
            <a:r>
              <a:rPr lang="en-US" sz="2800" dirty="0" smtClean="0">
                <a:solidFill>
                  <a:srgbClr val="FFFFFF"/>
                </a:solidFill>
              </a:rPr>
              <a:t>rotocol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143348" y="4651111"/>
            <a:ext cx="715842" cy="623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835981" y="2844408"/>
            <a:ext cx="3947549" cy="1127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“The Dialogues of Ascetic and King”: </a:t>
            </a:r>
            <a:r>
              <a:rPr lang="en-US" dirty="0" err="1" smtClean="0"/>
              <a:t>Milinda</a:t>
            </a:r>
            <a:r>
              <a:rPr lang="en-US" dirty="0" smtClean="0"/>
              <a:t> &amp; </a:t>
            </a:r>
            <a:r>
              <a:rPr lang="en-US" dirty="0" err="1" smtClean="0"/>
              <a:t>Nagasena</a:t>
            </a:r>
            <a:r>
              <a:rPr lang="en-US" dirty="0" smtClean="0"/>
              <a:t>, Diogenes &amp; Alexander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82771" y="2500434"/>
            <a:ext cx="1867866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“Parable of the Palace”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56894" y="3971990"/>
            <a:ext cx="2320310" cy="1302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“The Two Kings and the Two Labyrinths”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835982" y="4651111"/>
            <a:ext cx="3947549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“Forms of a Legend”: Renunciation story East to West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56894" y="937285"/>
            <a:ext cx="2459139" cy="10471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“The Mirror and the Mask”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055654" y="1040647"/>
            <a:ext cx="3061259" cy="105739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Transmigration and circulation of fables and metaphors</a:t>
            </a:r>
            <a:endParaRPr lang="en-US" dirty="0"/>
          </a:p>
        </p:txBody>
      </p:sp>
      <p:sp>
        <p:nvSpPr>
          <p:cNvPr id="3" name="Frame 2"/>
          <p:cNvSpPr/>
          <p:nvPr/>
        </p:nvSpPr>
        <p:spPr>
          <a:xfrm>
            <a:off x="2480864" y="5784842"/>
            <a:ext cx="3308046" cy="914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Renunciation Archetype (King Leaving the Palace)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061206" y="5055083"/>
            <a:ext cx="641243" cy="2191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174366" y="4074247"/>
            <a:ext cx="854991" cy="779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741000" y="3508379"/>
            <a:ext cx="1118191" cy="11427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2877204" y="2250895"/>
            <a:ext cx="981987" cy="18233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061206" y="2500435"/>
            <a:ext cx="867564" cy="13097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29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376" y="1427069"/>
            <a:ext cx="81222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A Spiritual paradigm</a:t>
            </a:r>
          </a:p>
          <a:p>
            <a:endParaRPr lang="en-US" sz="24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•Geoffrey Galt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Harpham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400" i="1" dirty="0">
                <a:solidFill>
                  <a:schemeClr val="bg2">
                    <a:lumMod val="25000"/>
                  </a:schemeClr>
                </a:solidFill>
              </a:rPr>
              <a:t>The Ascetic 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Imperative in Culture and Criticism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(1987)</a:t>
            </a:r>
            <a:endParaRPr lang="en-US" sz="24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“transcultural impetus toward asceticism” “a primary transcultural structuring </a:t>
            </a: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force”</a:t>
            </a: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•“A community of imitation”: </a:t>
            </a: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conversion through </a:t>
            </a: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storytelling</a:t>
            </a: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Legend leads to conversion</a:t>
            </a:r>
          </a:p>
          <a:p>
            <a:endParaRPr lang="en-US" sz="2400" i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575"/>
            <a:ext cx="9144000" cy="10772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</a:rPr>
              <a:t>Why renunciation? Why do king-and-ascetic stories endure and circulate? The power of </a:t>
            </a: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</a:rPr>
              <a:t>story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 descr="Deborah-Bell-Renunciation-detail-2014-Print-with-mixed-media-Unique-work-120-2-x-89-5-c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53" y="3599427"/>
            <a:ext cx="5018547" cy="2822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3068" y="6421784"/>
            <a:ext cx="493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A452A"/>
                </a:solidFill>
              </a:rPr>
              <a:t>Deborah Bell, “Renunciation”, 2014, Johannesburg</a:t>
            </a:r>
            <a:endParaRPr lang="en-US" dirty="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0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0107" y="2286568"/>
            <a:ext cx="33406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A Political paradigm</a:t>
            </a:r>
          </a:p>
          <a:p>
            <a:endParaRPr lang="en-US" sz="24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•Paradox: the powerless wins over the powerful</a:t>
            </a:r>
          </a:p>
          <a:p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•Paradox: a story about renouncing power has political power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•Power, Powerlessness, and Truth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25194"/>
            <a:ext cx="9144000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B090A"/>
                </a:solidFill>
              </a:rPr>
              <a:t>Political Appeal: the king-and-ascetic story as a lesson for the king</a:t>
            </a:r>
            <a:endParaRPr lang="en-US" sz="3200" dirty="0">
              <a:solidFill>
                <a:srgbClr val="CB090A"/>
              </a:solidFill>
            </a:endParaRPr>
          </a:p>
        </p:txBody>
      </p:sp>
      <p:pic>
        <p:nvPicPr>
          <p:cNvPr id="4" name="Picture 3" descr="616x5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8" y="2093871"/>
            <a:ext cx="4785588" cy="3962094"/>
          </a:xfrm>
          <a:prstGeom prst="rect">
            <a:avLst/>
          </a:prstGeom>
          <a:ln w="12700" cmpd="sng">
            <a:solidFill>
              <a:srgbClr val="8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75003" y="6291460"/>
            <a:ext cx="365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CB090A"/>
                </a:solidFill>
              </a:rPr>
              <a:t>Kalila</a:t>
            </a:r>
            <a:r>
              <a:rPr lang="en-US" i="1" dirty="0" smtClean="0">
                <a:solidFill>
                  <a:srgbClr val="CB090A"/>
                </a:solidFill>
              </a:rPr>
              <a:t> </a:t>
            </a:r>
            <a:r>
              <a:rPr lang="en-US" i="1" dirty="0" err="1" smtClean="0">
                <a:solidFill>
                  <a:srgbClr val="CB090A"/>
                </a:solidFill>
              </a:rPr>
              <a:t>wa-Dimna</a:t>
            </a:r>
            <a:r>
              <a:rPr lang="en-US" i="1" dirty="0" smtClean="0">
                <a:solidFill>
                  <a:srgbClr val="CB090A"/>
                </a:solidFill>
              </a:rPr>
              <a:t>, </a:t>
            </a:r>
            <a:r>
              <a:rPr lang="en-US" dirty="0" smtClean="0">
                <a:solidFill>
                  <a:srgbClr val="CB090A"/>
                </a:solidFill>
              </a:rPr>
              <a:t>Egypt, 14</a:t>
            </a:r>
            <a:r>
              <a:rPr lang="en-US" baseline="30000" dirty="0" smtClean="0">
                <a:solidFill>
                  <a:srgbClr val="CB090A"/>
                </a:solidFill>
              </a:rPr>
              <a:t>th</a:t>
            </a:r>
            <a:r>
              <a:rPr lang="en-US" dirty="0" smtClean="0">
                <a:solidFill>
                  <a:srgbClr val="CB090A"/>
                </a:solidFill>
              </a:rPr>
              <a:t> century</a:t>
            </a:r>
            <a:endParaRPr lang="en-US" i="1" dirty="0">
              <a:solidFill>
                <a:srgbClr val="CB09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ckelman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21" y="0"/>
            <a:ext cx="719837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8306" y="6488668"/>
            <a:ext cx="297569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18</a:t>
            </a:r>
            <a:r>
              <a:rPr lang="en-US" baseline="30000" dirty="0">
                <a:solidFill>
                  <a:srgbClr val="800000"/>
                </a:solidFill>
              </a:rPr>
              <a:t>th</a:t>
            </a:r>
            <a:r>
              <a:rPr lang="en-US" dirty="0">
                <a:solidFill>
                  <a:srgbClr val="800000"/>
                </a:solidFill>
              </a:rPr>
              <a:t> century </a:t>
            </a:r>
            <a:r>
              <a:rPr lang="en-US" dirty="0" err="1">
                <a:solidFill>
                  <a:srgbClr val="800000"/>
                </a:solidFill>
              </a:rPr>
              <a:t>Stosch</a:t>
            </a:r>
            <a:r>
              <a:rPr lang="en-US" dirty="0">
                <a:solidFill>
                  <a:srgbClr val="800000"/>
                </a:solidFill>
              </a:rPr>
              <a:t> Collection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5065"/>
            <a:ext cx="8249374" cy="646331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Alexander and Diogenes: “a secret kinship”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563059"/>
            <a:ext cx="9144000" cy="8309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</a:rPr>
              <a:t>“Alexander told his courtiers that had he not been Alexander, he would have liked to have been Diogenes”</a:t>
            </a:r>
            <a:endParaRPr lang="en-US" sz="2400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80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249" y="568881"/>
            <a:ext cx="8704162" cy="6124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22B05"/>
                </a:solidFill>
              </a:rPr>
              <a:t>Synopsis</a:t>
            </a:r>
          </a:p>
          <a:p>
            <a:endParaRPr lang="en-US" sz="3200" b="1" dirty="0" smtClean="0">
              <a:solidFill>
                <a:srgbClr val="022B05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22B05"/>
                </a:solidFill>
              </a:rPr>
              <a:t>How stories travel in space &amp; time</a:t>
            </a:r>
          </a:p>
          <a:p>
            <a:endParaRPr lang="en-US" dirty="0" smtClean="0">
              <a:solidFill>
                <a:srgbClr val="022B05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22B05"/>
                </a:solidFill>
              </a:rPr>
              <a:t>One story: Great Renunciation</a:t>
            </a:r>
            <a:r>
              <a:rPr lang="en-US" dirty="0">
                <a:solidFill>
                  <a:srgbClr val="022B05"/>
                </a:solidFill>
              </a:rPr>
              <a:t> </a:t>
            </a:r>
            <a:r>
              <a:rPr lang="en-US" dirty="0" smtClean="0">
                <a:solidFill>
                  <a:srgbClr val="022B05"/>
                </a:solidFill>
              </a:rPr>
              <a:t>(king leaving his palace to become an ascetic) seen through the writings of Jorge Luis Borges</a:t>
            </a:r>
          </a:p>
          <a:p>
            <a:endParaRPr lang="en-US" dirty="0" smtClean="0">
              <a:solidFill>
                <a:srgbClr val="022B05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22B05"/>
                </a:solidFill>
              </a:rPr>
              <a:t>Cultural context: Borges </a:t>
            </a:r>
            <a:r>
              <a:rPr lang="en-US" dirty="0">
                <a:solidFill>
                  <a:srgbClr val="022B05"/>
                </a:solidFill>
              </a:rPr>
              <a:t>as global </a:t>
            </a:r>
            <a:r>
              <a:rPr lang="en-US" dirty="0" smtClean="0">
                <a:solidFill>
                  <a:srgbClr val="022B05"/>
                </a:solidFill>
              </a:rPr>
              <a:t>writer and advocate </a:t>
            </a:r>
            <a:r>
              <a:rPr lang="en-US" dirty="0">
                <a:solidFill>
                  <a:srgbClr val="022B05"/>
                </a:solidFill>
              </a:rPr>
              <a:t>of global </a:t>
            </a:r>
            <a:r>
              <a:rPr lang="en-US" dirty="0" smtClean="0">
                <a:solidFill>
                  <a:srgbClr val="022B05"/>
                </a:solidFill>
              </a:rPr>
              <a:t>writing</a:t>
            </a:r>
          </a:p>
          <a:p>
            <a:endParaRPr lang="en-US" dirty="0" smtClean="0">
              <a:solidFill>
                <a:srgbClr val="022B05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22B05"/>
                </a:solidFill>
              </a:rPr>
              <a:t>Borges’s interest in Buddhism generally, &amp; </a:t>
            </a:r>
            <a:r>
              <a:rPr lang="en-US" dirty="0" smtClean="0">
                <a:solidFill>
                  <a:srgbClr val="022B05"/>
                </a:solidFill>
              </a:rPr>
              <a:t>the Great </a:t>
            </a:r>
            <a:r>
              <a:rPr lang="en-US" dirty="0">
                <a:solidFill>
                  <a:srgbClr val="022B05"/>
                </a:solidFill>
              </a:rPr>
              <a:t>Renunciation story </a:t>
            </a:r>
            <a:r>
              <a:rPr lang="en-US" dirty="0" smtClean="0">
                <a:solidFill>
                  <a:srgbClr val="022B05"/>
                </a:solidFill>
              </a:rPr>
              <a:t>particularly</a:t>
            </a:r>
          </a:p>
          <a:p>
            <a:endParaRPr lang="en-US" dirty="0" smtClean="0">
              <a:solidFill>
                <a:srgbClr val="022B05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22B05"/>
                </a:solidFill>
              </a:rPr>
              <a:t>Borges’s essays </a:t>
            </a:r>
            <a:r>
              <a:rPr lang="en-US" dirty="0">
                <a:solidFill>
                  <a:srgbClr val="022B05"/>
                </a:solidFill>
              </a:rPr>
              <a:t>on Buddhism resonate / are contemporaneous with </a:t>
            </a:r>
            <a:r>
              <a:rPr lang="en-US" dirty="0" smtClean="0">
                <a:solidFill>
                  <a:srgbClr val="022B05"/>
                </a:solidFill>
              </a:rPr>
              <a:t>his essays on the </a:t>
            </a:r>
            <a:r>
              <a:rPr lang="en-US" dirty="0">
                <a:solidFill>
                  <a:srgbClr val="022B05"/>
                </a:solidFill>
              </a:rPr>
              <a:t>global reach of  </a:t>
            </a:r>
            <a:r>
              <a:rPr lang="en-US" dirty="0" smtClean="0">
                <a:solidFill>
                  <a:srgbClr val="022B05"/>
                </a:solidFill>
              </a:rPr>
              <a:t>literature</a:t>
            </a:r>
          </a:p>
          <a:p>
            <a:endParaRPr lang="en-US" dirty="0" smtClean="0">
              <a:solidFill>
                <a:srgbClr val="022B05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22B05"/>
                </a:solidFill>
              </a:rPr>
              <a:t>The Renunciation </a:t>
            </a:r>
            <a:r>
              <a:rPr lang="en-US" dirty="0">
                <a:solidFill>
                  <a:srgbClr val="022B05"/>
                </a:solidFill>
              </a:rPr>
              <a:t>story </a:t>
            </a:r>
            <a:r>
              <a:rPr lang="en-US" dirty="0" smtClean="0">
                <a:solidFill>
                  <a:srgbClr val="022B05"/>
                </a:solidFill>
              </a:rPr>
              <a:t>as basis </a:t>
            </a:r>
            <a:r>
              <a:rPr lang="en-US" dirty="0">
                <a:solidFill>
                  <a:srgbClr val="022B05"/>
                </a:solidFill>
              </a:rPr>
              <a:t>for </a:t>
            </a:r>
            <a:r>
              <a:rPr lang="en-US" dirty="0" smtClean="0">
                <a:solidFill>
                  <a:srgbClr val="022B05"/>
                </a:solidFill>
              </a:rPr>
              <a:t>Borges’s “morphological” </a:t>
            </a:r>
            <a:r>
              <a:rPr lang="en-US" dirty="0">
                <a:solidFill>
                  <a:srgbClr val="022B05"/>
                </a:solidFill>
              </a:rPr>
              <a:t>view of </a:t>
            </a:r>
            <a:r>
              <a:rPr lang="en-US" dirty="0" smtClean="0">
                <a:solidFill>
                  <a:srgbClr val="022B05"/>
                </a:solidFill>
              </a:rPr>
              <a:t>narrative, a method of reading &amp; writing</a:t>
            </a:r>
          </a:p>
          <a:p>
            <a:endParaRPr lang="en-US" dirty="0" smtClean="0">
              <a:solidFill>
                <a:srgbClr val="022B05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22B05"/>
                </a:solidFill>
              </a:rPr>
              <a:t>Why do king-and-ascetic stories travel &amp; endure? What makes them so compelling?</a:t>
            </a:r>
            <a:endParaRPr lang="en-US" dirty="0">
              <a:solidFill>
                <a:srgbClr val="022B05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22B05"/>
              </a:solidFill>
            </a:endParaRPr>
          </a:p>
          <a:p>
            <a:endParaRPr lang="en-US" dirty="0" smtClean="0">
              <a:solidFill>
                <a:srgbClr val="022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3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a7d524-24c8-45bd-ac1e-b3f5f25b63c0_5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61894"/>
            <a:ext cx="5429250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7476" y="3852873"/>
            <a:ext cx="465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4F6228"/>
                </a:solidFill>
              </a:rPr>
              <a:t>Gaspare</a:t>
            </a:r>
            <a:r>
              <a:rPr lang="en-US" dirty="0">
                <a:solidFill>
                  <a:srgbClr val="4F6228"/>
                </a:solidFill>
              </a:rPr>
              <a:t> </a:t>
            </a:r>
            <a:r>
              <a:rPr lang="en-US" dirty="0" err="1" smtClean="0">
                <a:solidFill>
                  <a:srgbClr val="4F6228"/>
                </a:solidFill>
              </a:rPr>
              <a:t>Diziani</a:t>
            </a:r>
            <a:r>
              <a:rPr lang="en-US" dirty="0" smtClean="0">
                <a:solidFill>
                  <a:srgbClr val="4F6228"/>
                </a:solidFill>
              </a:rPr>
              <a:t>, </a:t>
            </a:r>
            <a:r>
              <a:rPr lang="en-US" i="1" dirty="0" smtClean="0">
                <a:solidFill>
                  <a:srgbClr val="4F6228"/>
                </a:solidFill>
              </a:rPr>
              <a:t>Alexander </a:t>
            </a:r>
            <a:r>
              <a:rPr lang="en-US" i="1" dirty="0">
                <a:solidFill>
                  <a:srgbClr val="4F6228"/>
                </a:solidFill>
              </a:rPr>
              <a:t>and Diogenes </a:t>
            </a:r>
            <a:r>
              <a:rPr lang="en-US" dirty="0">
                <a:solidFill>
                  <a:srgbClr val="4F6228"/>
                </a:solidFill>
              </a:rPr>
              <a:t>(</a:t>
            </a:r>
            <a:r>
              <a:rPr lang="en-US" dirty="0" smtClean="0">
                <a:solidFill>
                  <a:srgbClr val="4F6228"/>
                </a:solidFill>
              </a:rPr>
              <a:t>1740)</a:t>
            </a:r>
            <a:endParaRPr lang="en-US" dirty="0">
              <a:solidFill>
                <a:srgbClr val="4F622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770" y="4968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5589514" cy="646331"/>
          </a:xfrm>
          <a:prstGeom prst="rect">
            <a:avLst/>
          </a:prstGeom>
          <a:solidFill>
            <a:srgbClr val="C1261B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Renunciation and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</a:rPr>
              <a:t>Parrhesia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500" y="1661124"/>
            <a:ext cx="72548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•The renouncer as </a:t>
            </a:r>
          </a:p>
          <a:p>
            <a:r>
              <a:rPr lang="en-US" sz="2400" dirty="0" smtClean="0"/>
              <a:t>Intellectual</a:t>
            </a:r>
          </a:p>
          <a:p>
            <a:endParaRPr lang="en-US" sz="2400" dirty="0" smtClean="0"/>
          </a:p>
          <a:p>
            <a:r>
              <a:rPr lang="en-US" sz="2400" dirty="0" smtClean="0"/>
              <a:t>•Speaking Truth to </a:t>
            </a:r>
          </a:p>
          <a:p>
            <a:r>
              <a:rPr lang="en-US" sz="2400" dirty="0" smtClean="0"/>
              <a:t>Power</a:t>
            </a:r>
          </a:p>
          <a:p>
            <a:endParaRPr lang="en-US" sz="2400" dirty="0" smtClean="0"/>
          </a:p>
          <a:p>
            <a:r>
              <a:rPr lang="en-US" sz="2400" dirty="0" smtClean="0"/>
              <a:t>•Ascetics as </a:t>
            </a:r>
            <a:r>
              <a:rPr lang="en-US" sz="2400" dirty="0" err="1" smtClean="0"/>
              <a:t>Parrhesiastes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•Foucault on Cynics, </a:t>
            </a:r>
            <a:r>
              <a:rPr lang="en-US" sz="2400" dirty="0" err="1" smtClean="0"/>
              <a:t>Parrhesia</a:t>
            </a:r>
            <a:r>
              <a:rPr lang="en-US" sz="2400" dirty="0" smtClean="0"/>
              <a:t>, and Modern Renouncers (</a:t>
            </a:r>
            <a:r>
              <a:rPr lang="en-US" sz="2400" i="1" dirty="0" smtClean="0"/>
              <a:t>The Courage of Truth, </a:t>
            </a:r>
            <a:r>
              <a:rPr lang="en-US" sz="2400" dirty="0" smtClean="0"/>
              <a:t>2011)</a:t>
            </a:r>
          </a:p>
          <a:p>
            <a:endParaRPr lang="en-US" sz="2400" dirty="0" smtClean="0"/>
          </a:p>
          <a:p>
            <a:r>
              <a:rPr lang="en-US" sz="2400" dirty="0" smtClean="0"/>
              <a:t>•Foucault &amp; Borges: </a:t>
            </a:r>
            <a:r>
              <a:rPr lang="en-US" sz="2400" dirty="0" err="1" smtClean="0"/>
              <a:t>Borgesian</a:t>
            </a:r>
            <a:r>
              <a:rPr lang="en-US" sz="2400" dirty="0" smtClean="0"/>
              <a:t> text on Chinese encyclopedia at the origin of </a:t>
            </a:r>
            <a:r>
              <a:rPr lang="en-US" sz="2400" i="1" dirty="0" smtClean="0"/>
              <a:t>The Order of Things </a:t>
            </a:r>
            <a:r>
              <a:rPr lang="en-US" sz="2400" dirty="0" smtClean="0"/>
              <a:t>(1970)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126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748" y="926785"/>
            <a:ext cx="3960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F6228"/>
                </a:solidFill>
              </a:rPr>
              <a:t>•Generic kinship: Mirror </a:t>
            </a:r>
            <a:r>
              <a:rPr lang="en-US" sz="2000" dirty="0">
                <a:solidFill>
                  <a:srgbClr val="4F6228"/>
                </a:solidFill>
              </a:rPr>
              <a:t>for </a:t>
            </a:r>
            <a:r>
              <a:rPr lang="en-US" sz="2000" dirty="0" smtClean="0">
                <a:solidFill>
                  <a:srgbClr val="4F6228"/>
                </a:solidFill>
              </a:rPr>
              <a:t>Princes</a:t>
            </a:r>
            <a:endParaRPr lang="en-US" sz="2000" dirty="0">
              <a:solidFill>
                <a:srgbClr val="4F6228"/>
              </a:solidFill>
            </a:endParaRPr>
          </a:p>
          <a:p>
            <a:r>
              <a:rPr lang="en-US" sz="2000" dirty="0" smtClean="0">
                <a:solidFill>
                  <a:srgbClr val="4F6228"/>
                </a:solidFill>
              </a:rPr>
              <a:t>•Fables as teaching stories </a:t>
            </a:r>
            <a:r>
              <a:rPr lang="en-US" sz="2000" dirty="0">
                <a:solidFill>
                  <a:srgbClr val="4F6228"/>
                </a:solidFill>
              </a:rPr>
              <a:t>for </a:t>
            </a:r>
            <a:r>
              <a:rPr lang="en-US" sz="2000" dirty="0" smtClean="0">
                <a:solidFill>
                  <a:srgbClr val="4F6228"/>
                </a:solidFill>
              </a:rPr>
              <a:t>kings</a:t>
            </a:r>
          </a:p>
          <a:p>
            <a:r>
              <a:rPr lang="en-US" sz="2000" dirty="0" smtClean="0">
                <a:solidFill>
                  <a:srgbClr val="4F6228"/>
                </a:solidFill>
              </a:rPr>
              <a:t>•The prince-in-disguise </a:t>
            </a:r>
            <a:r>
              <a:rPr lang="en-US" sz="2000" dirty="0">
                <a:solidFill>
                  <a:srgbClr val="4F6228"/>
                </a:solidFill>
              </a:rPr>
              <a:t>archetype as variant of renunciation story</a:t>
            </a:r>
          </a:p>
        </p:txBody>
      </p:sp>
      <p:pic>
        <p:nvPicPr>
          <p:cNvPr id="3" name="Picture 2" descr="7c5f2bd04ed378eef5eebdd98aeade1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4762500" cy="5781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822"/>
            <a:ext cx="4467890" cy="58477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Storytelling and </a:t>
            </a:r>
            <a:r>
              <a:rPr lang="en-US" sz="3200" dirty="0" err="1">
                <a:solidFill>
                  <a:srgbClr val="800000"/>
                </a:solidFill>
              </a:rPr>
              <a:t>P</a:t>
            </a:r>
            <a:r>
              <a:rPr lang="en-US" sz="3200" dirty="0" err="1" smtClean="0">
                <a:solidFill>
                  <a:srgbClr val="800000"/>
                </a:solidFill>
              </a:rPr>
              <a:t>arrhesia</a:t>
            </a:r>
            <a:endParaRPr lang="en-US" sz="3200" dirty="0" smtClean="0">
              <a:solidFill>
                <a:srgbClr val="800000"/>
              </a:solidFill>
            </a:endParaRPr>
          </a:p>
        </p:txBody>
      </p:sp>
      <p:pic>
        <p:nvPicPr>
          <p:cNvPr id="8" name="Picture 7" descr="5c4ec3b5a036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1250"/>
            <a:ext cx="2175197" cy="3946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4972" y="6334968"/>
            <a:ext cx="4353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</a:rPr>
              <a:t>Caliph </a:t>
            </a:r>
            <a:r>
              <a:rPr lang="en-US" sz="2000" dirty="0" err="1">
                <a:solidFill>
                  <a:srgbClr val="800000"/>
                </a:solidFill>
              </a:rPr>
              <a:t>Harun</a:t>
            </a:r>
            <a:r>
              <a:rPr lang="en-US" sz="2000" dirty="0">
                <a:solidFill>
                  <a:srgbClr val="800000"/>
                </a:solidFill>
              </a:rPr>
              <a:t> al-</a:t>
            </a:r>
            <a:r>
              <a:rPr lang="en-US" sz="2000" dirty="0" smtClean="0">
                <a:solidFill>
                  <a:srgbClr val="800000"/>
                </a:solidFill>
              </a:rPr>
              <a:t>Rashid, </a:t>
            </a:r>
            <a:r>
              <a:rPr lang="en-US" sz="2000" dirty="0">
                <a:solidFill>
                  <a:srgbClr val="800000"/>
                </a:solidFill>
              </a:rPr>
              <a:t>Bagdad 786-</a:t>
            </a:r>
            <a:r>
              <a:rPr lang="en-US" sz="2000" dirty="0" smtClean="0">
                <a:solidFill>
                  <a:srgbClr val="800000"/>
                </a:solidFill>
              </a:rPr>
              <a:t>809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4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86167_248139252369338_3291485643699388416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88" y="0"/>
            <a:ext cx="346028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22B05"/>
                </a:solidFill>
              </a:rPr>
              <a:t>The Borges Maze, Randall Coates</a:t>
            </a:r>
          </a:p>
          <a:p>
            <a:r>
              <a:rPr lang="en-US" dirty="0" err="1">
                <a:solidFill>
                  <a:srgbClr val="022B05"/>
                </a:solidFill>
              </a:rPr>
              <a:t>Cini</a:t>
            </a:r>
            <a:r>
              <a:rPr lang="en-US" dirty="0">
                <a:solidFill>
                  <a:srgbClr val="022B05"/>
                </a:solidFill>
              </a:rPr>
              <a:t> Foundation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03893"/>
            <a:ext cx="9143999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22B05"/>
                </a:solidFill>
              </a:rPr>
              <a:t>“Infinite stories, infinitely branching” (“An Examination of the Works of Herbert </a:t>
            </a:r>
            <a:r>
              <a:rPr lang="en-US" sz="2800" dirty="0" err="1" smtClean="0">
                <a:solidFill>
                  <a:srgbClr val="022B05"/>
                </a:solidFill>
              </a:rPr>
              <a:t>Quain</a:t>
            </a:r>
            <a:r>
              <a:rPr lang="en-US" sz="2800" dirty="0" smtClean="0">
                <a:solidFill>
                  <a:srgbClr val="022B05"/>
                </a:solidFill>
              </a:rPr>
              <a:t>”, </a:t>
            </a:r>
            <a:r>
              <a:rPr lang="en-US" sz="2800" i="1" dirty="0" smtClean="0">
                <a:solidFill>
                  <a:srgbClr val="022B05"/>
                </a:solidFill>
              </a:rPr>
              <a:t>Fictions</a:t>
            </a:r>
            <a:r>
              <a:rPr lang="en-US" sz="2800" dirty="0" smtClean="0">
                <a:solidFill>
                  <a:srgbClr val="022B05"/>
                </a:solidFill>
              </a:rPr>
              <a:t>)</a:t>
            </a:r>
            <a:endParaRPr lang="en-US" sz="2800" dirty="0">
              <a:solidFill>
                <a:srgbClr val="022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6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986" y="609032"/>
            <a:ext cx="3969932" cy="6001642"/>
          </a:xfrm>
          <a:prstGeom prst="rect">
            <a:avLst/>
          </a:prstGeom>
          <a:solidFill>
            <a:srgbClr val="FF9917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For more on this see my book:</a:t>
            </a:r>
          </a:p>
          <a:p>
            <a:endParaRPr lang="en-US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Dominique Jullien</a:t>
            </a:r>
          </a:p>
          <a:p>
            <a:r>
              <a:rPr lang="en-US" sz="3200" i="1" dirty="0" smtClean="0">
                <a:solidFill>
                  <a:schemeClr val="tx2">
                    <a:lumMod val="75000"/>
                  </a:schemeClr>
                </a:solidFill>
              </a:rPr>
              <a:t>Borges, Buddhism and World Literature:</a:t>
            </a:r>
          </a:p>
          <a:p>
            <a:r>
              <a:rPr lang="en-US" sz="3200" i="1" dirty="0" smtClean="0">
                <a:solidFill>
                  <a:schemeClr val="tx2">
                    <a:lumMod val="75000"/>
                  </a:schemeClr>
                </a:solidFill>
              </a:rPr>
              <a:t>A Morphology of Renunciation Tales </a:t>
            </a:r>
          </a:p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(London: Palgrave Macmillan, 2019)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 descr="978-3-030-04717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76" y="609032"/>
            <a:ext cx="4036269" cy="60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8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or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16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Jorge Luis Borges</a:t>
            </a:r>
          </a:p>
          <a:p>
            <a:pPr algn="ctr"/>
            <a:r>
              <a:rPr lang="en-US" sz="3600" dirty="0"/>
              <a:t>Buenos Aires 1899-Geneva 1986</a:t>
            </a:r>
          </a:p>
        </p:txBody>
      </p:sp>
    </p:spTree>
    <p:extLst>
      <p:ext uri="{BB962C8B-B14F-4D97-AF65-F5344CB8AC3E}">
        <p14:creationId xmlns:p14="http://schemas.microsoft.com/office/powerpoint/2010/main" val="126412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569158-FB76-1248-BDE2-D2ED079D6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4" y="4919356"/>
            <a:ext cx="1303377" cy="1913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F3721E4-37D7-3245-A416-EF1531310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67" y="4919355"/>
            <a:ext cx="1366684" cy="1913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1333A80-C4CC-8F46-8AF1-EE0E628A4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257" y="4916378"/>
            <a:ext cx="1225228" cy="19163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C8B2E07-EFB7-A645-AD5B-F18F0B2BC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191" y="4939117"/>
            <a:ext cx="1228085" cy="191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D5F8540-3831-A542-B974-0EA5D6E23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589" y="4916378"/>
            <a:ext cx="1354401" cy="19163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DC9A6F1-CA0D-0443-A2E2-13691F338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9894" y="4939117"/>
            <a:ext cx="1219052" cy="18935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367" y="2860803"/>
            <a:ext cx="8709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•The role of translation: </a:t>
            </a:r>
            <a:r>
              <a:rPr lang="en-US" sz="2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fame 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US" sz="2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translation</a:t>
            </a:r>
          </a:p>
          <a:p>
            <a:endParaRPr lang="en-US" sz="20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•Pascale </a:t>
            </a:r>
            <a:r>
              <a:rPr lang="en-US" sz="20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Casanova </a:t>
            </a:r>
            <a:r>
              <a:rPr lang="en-US" sz="2000" i="1" dirty="0">
                <a:solidFill>
                  <a:srgbClr val="800000"/>
                </a:solidFill>
                <a:latin typeface="Times New Roman"/>
                <a:cs typeface="Times New Roman"/>
              </a:rPr>
              <a:t>The World Republic of </a:t>
            </a:r>
            <a:r>
              <a:rPr lang="en-US" sz="2000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Letters: </a:t>
            </a:r>
            <a:r>
              <a:rPr lang="en-US" sz="20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on Paris as the </a:t>
            </a:r>
            <a:r>
              <a:rPr lang="en-US" sz="2000" dirty="0">
                <a:solidFill>
                  <a:srgbClr val="800000"/>
                </a:solidFill>
                <a:latin typeface="Times New Roman"/>
                <a:cs typeface="Times New Roman"/>
              </a:rPr>
              <a:t>“Greenwich meridian of literature</a:t>
            </a:r>
            <a:r>
              <a:rPr lang="en-US" sz="20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”</a:t>
            </a:r>
          </a:p>
          <a:p>
            <a:endParaRPr lang="en-US" sz="2000" i="1" dirty="0" smtClean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•The role of literary prizes: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Formentor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Prize shared with Samuel Beckett 1961</a:t>
            </a:r>
          </a:p>
          <a:p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0152" y="1794301"/>
            <a:ext cx="383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•Bilingual </a:t>
            </a:r>
            <a:r>
              <a:rPr lang="en-US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sz="2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•Cosmopolitan &amp; </a:t>
            </a:r>
            <a:r>
              <a:rPr lang="en-US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Polyglot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7" name="Picture 6" descr="jorge-luis-borges-pic-getty-images-95771420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" y="9588"/>
            <a:ext cx="3951189" cy="2627702"/>
          </a:xfrm>
          <a:prstGeom prst="rect">
            <a:avLst/>
          </a:prstGeom>
          <a:ln w="12700" cmpd="sng">
            <a:solidFill>
              <a:srgbClr val="8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697784" y="0"/>
            <a:ext cx="5446216" cy="1323439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Writers Travel? Global </a:t>
            </a:r>
            <a:r>
              <a:rPr lang="en-US" sz="4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Borges</a:t>
            </a:r>
            <a:endParaRPr lang="en-US" sz="20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3" y="168442"/>
            <a:ext cx="2565400" cy="3175000"/>
          </a:xfrm>
          <a:prstGeom prst="rect">
            <a:avLst/>
          </a:prstGeom>
          <a:solidFill>
            <a:srgbClr val="800000"/>
          </a:solidFill>
          <a:ln w="19050" cmpd="sng">
            <a:solidFill>
              <a:srgbClr val="8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98799" y="184484"/>
            <a:ext cx="58250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Borges as thinker of global </a:t>
            </a:r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literature:</a:t>
            </a:r>
            <a:endParaRPr lang="en-US" sz="3200" dirty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“The Argentine Writer and Tradition” (1951)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1280" y="3620324"/>
            <a:ext cx="607906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•</a:t>
            </a:r>
            <a:r>
              <a:rPr lang="en-US" sz="2400" dirty="0">
                <a:solidFill>
                  <a:srgbClr val="660066"/>
                </a:solidFill>
              </a:rPr>
              <a:t>Against nationalism in culture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•Creative marginality</a:t>
            </a:r>
          </a:p>
          <a:p>
            <a:r>
              <a:rPr lang="en-US" sz="2400" dirty="0">
                <a:solidFill>
                  <a:srgbClr val="660066"/>
                </a:solidFill>
              </a:rPr>
              <a:t>•Post-colonial vantage point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27731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800000"/>
                </a:solidFill>
                <a:latin typeface="Times New Roman"/>
                <a:cs typeface="Times New Roman"/>
              </a:rPr>
              <a:t>“I believe that our tradition is the whole of Western culture (…) we must believe that the universe is our birthright and try out every subject”</a:t>
            </a:r>
          </a:p>
        </p:txBody>
      </p:sp>
    </p:spTree>
    <p:extLst>
      <p:ext uri="{BB962C8B-B14F-4D97-AF65-F5344CB8AC3E}">
        <p14:creationId xmlns:p14="http://schemas.microsoft.com/office/powerpoint/2010/main" val="162196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6533" y="1432357"/>
            <a:ext cx="457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  <a:latin typeface="+mj-lt"/>
              </a:rPr>
              <a:t>•</a:t>
            </a:r>
            <a:r>
              <a:rPr lang="en-US" sz="2800" dirty="0">
                <a:solidFill>
                  <a:srgbClr val="660066"/>
                </a:solidFill>
                <a:latin typeface="+mj-lt"/>
              </a:rPr>
              <a:t>T</a:t>
            </a:r>
            <a:r>
              <a:rPr lang="en-US" sz="2800" dirty="0" smtClean="0">
                <a:solidFill>
                  <a:srgbClr val="660066"/>
                </a:solidFill>
                <a:latin typeface="+mj-lt"/>
              </a:rPr>
              <a:t>wo </a:t>
            </a:r>
            <a:r>
              <a:rPr lang="en-US" sz="2800" dirty="0">
                <a:solidFill>
                  <a:srgbClr val="660066"/>
                </a:solidFill>
                <a:latin typeface="+mj-lt"/>
              </a:rPr>
              <a:t>halves of the </a:t>
            </a:r>
            <a:r>
              <a:rPr lang="en-US" sz="2800" dirty="0" smtClean="0">
                <a:solidFill>
                  <a:srgbClr val="660066"/>
                </a:solidFill>
                <a:latin typeface="+mj-lt"/>
              </a:rPr>
              <a:t>nation / </a:t>
            </a:r>
            <a:r>
              <a:rPr lang="en-US" sz="2800" dirty="0">
                <a:solidFill>
                  <a:srgbClr val="660066"/>
                </a:solidFill>
                <a:latin typeface="+mj-lt"/>
              </a:rPr>
              <a:t>two </a:t>
            </a:r>
            <a:r>
              <a:rPr lang="en-US" sz="2800" dirty="0" smtClean="0">
                <a:solidFill>
                  <a:srgbClr val="660066"/>
                </a:solidFill>
                <a:latin typeface="+mj-lt"/>
              </a:rPr>
              <a:t>lineages in conflict</a:t>
            </a:r>
            <a:endParaRPr lang="en-US" sz="2800" dirty="0">
              <a:solidFill>
                <a:srgbClr val="660066"/>
              </a:solidFill>
              <a:latin typeface="+mj-lt"/>
            </a:endParaRPr>
          </a:p>
          <a:p>
            <a:r>
              <a:rPr lang="en-US" sz="2800" dirty="0">
                <a:solidFill>
                  <a:srgbClr val="660066"/>
                </a:solidFill>
                <a:latin typeface="+mj-lt"/>
              </a:rPr>
              <a:t>•</a:t>
            </a:r>
            <a:r>
              <a:rPr lang="en-US" sz="2800" dirty="0">
                <a:solidFill>
                  <a:srgbClr val="660066"/>
                </a:solidFill>
                <a:latin typeface="+mj-lt"/>
                <a:ea typeface="ＭＳ Ｐゴシック"/>
                <a:cs typeface="Times New Roman"/>
              </a:rPr>
              <a:t>City vs. </a:t>
            </a:r>
            <a:r>
              <a:rPr lang="en-US" sz="2800" i="1" dirty="0">
                <a:solidFill>
                  <a:srgbClr val="660066"/>
                </a:solidFill>
                <a:latin typeface="+mj-lt"/>
                <a:ea typeface="ＭＳ Ｐゴシック"/>
                <a:cs typeface="Times New Roman"/>
              </a:rPr>
              <a:t>pampa</a:t>
            </a:r>
          </a:p>
          <a:p>
            <a:r>
              <a:rPr lang="en-US" sz="2800" dirty="0" smtClean="0">
                <a:solidFill>
                  <a:srgbClr val="660066"/>
                </a:solidFill>
                <a:latin typeface="+mj-lt"/>
              </a:rPr>
              <a:t>•</a:t>
            </a:r>
            <a:r>
              <a:rPr lang="en-US" sz="2800" dirty="0">
                <a:solidFill>
                  <a:srgbClr val="660066"/>
                </a:solidFill>
                <a:ea typeface="ＭＳ Ｐゴシック"/>
                <a:cs typeface="Times New Roman"/>
              </a:rPr>
              <a:t>Juan </a:t>
            </a:r>
            <a:r>
              <a:rPr lang="en-US" sz="2800" dirty="0" err="1" smtClean="0">
                <a:solidFill>
                  <a:srgbClr val="660066"/>
                </a:solidFill>
                <a:latin typeface="+mj-lt"/>
              </a:rPr>
              <a:t>Dahlmann</a:t>
            </a:r>
            <a:r>
              <a:rPr lang="en-US" sz="2800" dirty="0" smtClean="0">
                <a:solidFill>
                  <a:srgbClr val="660066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660066"/>
                </a:solidFill>
                <a:latin typeface="+mj-lt"/>
              </a:rPr>
              <a:t>represents modern, urban, immigrant history of Argentina</a:t>
            </a:r>
          </a:p>
          <a:p>
            <a:r>
              <a:rPr lang="en-US" sz="2800" dirty="0">
                <a:solidFill>
                  <a:srgbClr val="660066"/>
                </a:solidFill>
                <a:latin typeface="+mj-lt"/>
              </a:rPr>
              <a:t>•Killed by traditional, rural Argentines</a:t>
            </a:r>
          </a:p>
          <a:p>
            <a:r>
              <a:rPr lang="en-US" sz="2800" dirty="0">
                <a:solidFill>
                  <a:srgbClr val="660066"/>
                </a:solidFill>
                <a:latin typeface="+mj-lt"/>
              </a:rPr>
              <a:t>•Reader of </a:t>
            </a:r>
            <a:r>
              <a:rPr lang="en-US" sz="2800" i="1" dirty="0">
                <a:solidFill>
                  <a:srgbClr val="660066"/>
                </a:solidFill>
                <a:latin typeface="+mj-lt"/>
              </a:rPr>
              <a:t>1001 </a:t>
            </a:r>
            <a:r>
              <a:rPr lang="en-US" sz="2800" i="1" dirty="0" smtClean="0">
                <a:solidFill>
                  <a:srgbClr val="660066"/>
                </a:solidFill>
                <a:latin typeface="+mj-lt"/>
              </a:rPr>
              <a:t>Nights</a:t>
            </a:r>
            <a:endParaRPr lang="en-US" sz="2800" i="1" dirty="0">
              <a:solidFill>
                <a:srgbClr val="660066"/>
              </a:solidFill>
              <a:latin typeface="+mj-lt"/>
            </a:endParaRPr>
          </a:p>
        </p:txBody>
      </p:sp>
      <p:pic>
        <p:nvPicPr>
          <p:cNvPr id="4" name="Picture 3" descr="screen-shot-2016-05-07-at-9-08-24-pm_or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705"/>
            <a:ext cx="4159590" cy="6039332"/>
          </a:xfrm>
          <a:prstGeom prst="rect">
            <a:avLst/>
          </a:prstGeom>
          <a:ln w="28575" cmpd="sng">
            <a:solidFill>
              <a:srgbClr val="660066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9157466" cy="954107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Local vs. Global; Past vs. Modernity: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“The South” (</a:t>
            </a:r>
            <a:r>
              <a:rPr lang="en-US" sz="2800" i="1" dirty="0" err="1">
                <a:solidFill>
                  <a:srgbClr val="FFFFFF"/>
                </a:solidFill>
              </a:rPr>
              <a:t>F</a:t>
            </a:r>
            <a:r>
              <a:rPr lang="en-US" sz="2800" i="1" dirty="0" err="1" smtClean="0">
                <a:solidFill>
                  <a:srgbClr val="FFFFFF"/>
                </a:solidFill>
              </a:rPr>
              <a:t>icciones</a:t>
            </a:r>
            <a:r>
              <a:rPr lang="en-US" sz="2800" dirty="0" smtClean="0">
                <a:solidFill>
                  <a:srgbClr val="FFFFFF"/>
                </a:solidFill>
              </a:rPr>
              <a:t>) 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13254"/>
            <a:ext cx="9143999" cy="830997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  <a:latin typeface="Times New Roman"/>
                <a:ea typeface="ＭＳ Ｐゴシック"/>
                <a:cs typeface="Times New Roman"/>
              </a:rPr>
              <a:t>“He was traveling not only into the South but into the past” “This is the death he would have dreamed or chosen” </a:t>
            </a: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2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108" y="783345"/>
            <a:ext cx="87364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>
                <a:solidFill>
                  <a:srgbClr val="800000"/>
                </a:solidFill>
              </a:rPr>
              <a:t>• Cluster of essays </a:t>
            </a:r>
            <a:r>
              <a:rPr lang="en-US" sz="2000" dirty="0">
                <a:solidFill>
                  <a:srgbClr val="800000"/>
                </a:solidFill>
              </a:rPr>
              <a:t>on Buddhism contemporary with </a:t>
            </a:r>
            <a:r>
              <a:rPr lang="en-US" sz="2000" dirty="0" smtClean="0">
                <a:solidFill>
                  <a:srgbClr val="800000"/>
                </a:solidFill>
              </a:rPr>
              <a:t>the essay </a:t>
            </a:r>
            <a:r>
              <a:rPr lang="en-US" sz="2000" dirty="0">
                <a:solidFill>
                  <a:srgbClr val="800000"/>
                </a:solidFill>
              </a:rPr>
              <a:t>on global </a:t>
            </a:r>
            <a:r>
              <a:rPr lang="en-US" sz="2000" dirty="0" smtClean="0">
                <a:solidFill>
                  <a:srgbClr val="800000"/>
                </a:solidFill>
              </a:rPr>
              <a:t>writing (“The Argentine Writer and Tradition”):</a:t>
            </a:r>
            <a:endParaRPr lang="en-US" sz="2000" dirty="0">
              <a:solidFill>
                <a:srgbClr val="800000"/>
              </a:solidFill>
            </a:endParaRPr>
          </a:p>
          <a:p>
            <a:r>
              <a:rPr lang="en-US" sz="2000" dirty="0" smtClean="0">
                <a:solidFill>
                  <a:srgbClr val="800000"/>
                </a:solidFill>
              </a:rPr>
              <a:t>	“Personality and the Buddha”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	</a:t>
            </a:r>
            <a:r>
              <a:rPr lang="en-US" sz="2000" u="sng" dirty="0" smtClean="0">
                <a:solidFill>
                  <a:srgbClr val="800000"/>
                </a:solidFill>
              </a:rPr>
              <a:t>“</a:t>
            </a:r>
            <a:r>
              <a:rPr lang="en-US" sz="2000" u="sng" dirty="0">
                <a:solidFill>
                  <a:srgbClr val="800000"/>
                </a:solidFill>
              </a:rPr>
              <a:t>Forms of a </a:t>
            </a:r>
            <a:r>
              <a:rPr lang="en-US" sz="2000" u="sng" dirty="0" smtClean="0">
                <a:solidFill>
                  <a:srgbClr val="800000"/>
                </a:solidFill>
              </a:rPr>
              <a:t>Legend</a:t>
            </a:r>
            <a:r>
              <a:rPr lang="en-US" sz="2000" u="sng" dirty="0">
                <a:solidFill>
                  <a:srgbClr val="800000"/>
                </a:solidFill>
              </a:rPr>
              <a:t>”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	</a:t>
            </a:r>
            <a:r>
              <a:rPr lang="en-US" sz="2000" u="sng" dirty="0" smtClean="0">
                <a:solidFill>
                  <a:srgbClr val="800000"/>
                </a:solidFill>
              </a:rPr>
              <a:t>“The Dialogues </a:t>
            </a:r>
            <a:r>
              <a:rPr lang="en-US" sz="2000" u="sng" dirty="0">
                <a:solidFill>
                  <a:srgbClr val="800000"/>
                </a:solidFill>
              </a:rPr>
              <a:t>of </a:t>
            </a:r>
            <a:r>
              <a:rPr lang="en-US" sz="2000" u="sng" dirty="0" smtClean="0">
                <a:solidFill>
                  <a:srgbClr val="800000"/>
                </a:solidFill>
              </a:rPr>
              <a:t>Ascetic and King”</a:t>
            </a:r>
            <a:r>
              <a:rPr lang="en-US" sz="2000" dirty="0" smtClean="0">
                <a:solidFill>
                  <a:srgbClr val="800000"/>
                </a:solidFill>
              </a:rPr>
              <a:t>  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•Great Renunciation is recalled in each essay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•Compelling story on political, philosophical, metaphysical, literary level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•</a:t>
            </a:r>
            <a:r>
              <a:rPr lang="en-US" sz="2000" dirty="0">
                <a:solidFill>
                  <a:srgbClr val="800000"/>
                </a:solidFill>
              </a:rPr>
              <a:t>G</a:t>
            </a:r>
            <a:r>
              <a:rPr lang="en-US" sz="2000" dirty="0" smtClean="0">
                <a:solidFill>
                  <a:srgbClr val="800000"/>
                </a:solidFill>
              </a:rPr>
              <a:t>lobal mobility, transcultural circulation of the Renunciation story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0"/>
            <a:ext cx="9176088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Borges on Buddhism and </a:t>
            </a:r>
            <a:r>
              <a:rPr lang="en-US" sz="2400" b="1" dirty="0">
                <a:solidFill>
                  <a:srgbClr val="800000"/>
                </a:solidFill>
              </a:rPr>
              <a:t>the Great Renunciation </a:t>
            </a:r>
            <a:r>
              <a:rPr lang="en-US" sz="2400" b="1" dirty="0" smtClean="0">
                <a:solidFill>
                  <a:srgbClr val="800000"/>
                </a:solidFill>
              </a:rPr>
              <a:t>Story</a:t>
            </a:r>
            <a:r>
              <a:rPr lang="en-US" sz="2400" dirty="0" smtClean="0">
                <a:solidFill>
                  <a:srgbClr val="800000"/>
                </a:solidFill>
              </a:rPr>
              <a:t>:</a:t>
            </a:r>
          </a:p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 “</a:t>
            </a:r>
            <a:r>
              <a:rPr lang="en-US" sz="2400" dirty="0" err="1" smtClean="0">
                <a:solidFill>
                  <a:srgbClr val="800000"/>
                </a:solidFill>
              </a:rPr>
              <a:t>Siddharta</a:t>
            </a:r>
            <a:r>
              <a:rPr lang="en-US" sz="2400" dirty="0" smtClean="0">
                <a:solidFill>
                  <a:srgbClr val="800000"/>
                </a:solidFill>
              </a:rPr>
              <a:t> has found the way”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5" name="Picture 4" descr="8931153631_f99821b1d2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81" y="3729320"/>
            <a:ext cx="4693019" cy="3128679"/>
          </a:xfrm>
          <a:prstGeom prst="rect">
            <a:avLst/>
          </a:prstGeom>
          <a:ln w="19050" cmpd="sng">
            <a:solidFill>
              <a:srgbClr val="8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8109" y="4736270"/>
            <a:ext cx="3902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On another outing, the last, he sees a monk of the mendicant orders who desires neither to live nor to die. Peace is on his face; </a:t>
            </a:r>
            <a:r>
              <a:rPr lang="en-US" sz="2000" i="1" dirty="0" err="1" smtClean="0">
                <a:solidFill>
                  <a:srgbClr val="800000"/>
                </a:solidFill>
              </a:rPr>
              <a:t>Siddharta</a:t>
            </a:r>
            <a:r>
              <a:rPr lang="en-US" sz="2000" i="1" dirty="0" smtClean="0">
                <a:solidFill>
                  <a:srgbClr val="800000"/>
                </a:solidFill>
              </a:rPr>
              <a:t> has found the way” (“Forms of a Legend”)</a:t>
            </a:r>
            <a:endParaRPr lang="en-US" sz="2000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7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49150" y="3072348"/>
            <a:ext cx="48354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660066"/>
                </a:solidFill>
              </a:rPr>
              <a:t>I will not have that crown</a:t>
            </a:r>
          </a:p>
          <a:p>
            <a:r>
              <a:rPr lang="en-US" sz="2000" i="1" dirty="0">
                <a:solidFill>
                  <a:srgbClr val="660066"/>
                </a:solidFill>
              </a:rPr>
              <a:t>Which may be mine:  I lay aside those realms</a:t>
            </a:r>
          </a:p>
          <a:p>
            <a:r>
              <a:rPr lang="en-US" sz="2000" i="1" dirty="0">
                <a:solidFill>
                  <a:srgbClr val="660066"/>
                </a:solidFill>
              </a:rPr>
              <a:t>Which wait the gleaming of my naked sword</a:t>
            </a:r>
          </a:p>
          <a:p>
            <a:endParaRPr lang="en-US" sz="2000" i="1" dirty="0">
              <a:solidFill>
                <a:srgbClr val="660066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660066"/>
                </a:solidFill>
              </a:rPr>
              <a:t>		*</a:t>
            </a:r>
            <a:r>
              <a:rPr lang="en-US" sz="2000" i="1" dirty="0">
                <a:solidFill>
                  <a:srgbClr val="660066"/>
                </a:solidFill>
              </a:rPr>
              <a:t>*</a:t>
            </a:r>
            <a:r>
              <a:rPr lang="en-US" sz="2000" i="1" dirty="0" smtClean="0">
                <a:solidFill>
                  <a:srgbClr val="660066"/>
                </a:solidFill>
              </a:rPr>
              <a:t>*</a:t>
            </a:r>
            <a:endParaRPr lang="en-US" sz="2000" i="1" dirty="0">
              <a:solidFill>
                <a:srgbClr val="660066"/>
              </a:solidFill>
            </a:endParaRPr>
          </a:p>
          <a:p>
            <a:r>
              <a:rPr lang="en-US" sz="2000" i="1" dirty="0">
                <a:solidFill>
                  <a:srgbClr val="660066"/>
                </a:solidFill>
              </a:rPr>
              <a:t>For now the hour is come when I should quit</a:t>
            </a:r>
          </a:p>
          <a:p>
            <a:r>
              <a:rPr lang="en-US" sz="2000" i="1" dirty="0">
                <a:solidFill>
                  <a:srgbClr val="660066"/>
                </a:solidFill>
              </a:rPr>
              <a:t>This golden prison, where my heart lives caged,</a:t>
            </a:r>
          </a:p>
          <a:p>
            <a:r>
              <a:rPr lang="en-US" sz="2000" i="1" dirty="0">
                <a:solidFill>
                  <a:srgbClr val="660066"/>
                </a:solidFill>
              </a:rPr>
              <a:t>To find the truth; which henceforth I will seek</a:t>
            </a:r>
          </a:p>
          <a:p>
            <a:r>
              <a:rPr lang="en-US" sz="2000" i="1" dirty="0">
                <a:solidFill>
                  <a:srgbClr val="660066"/>
                </a:solidFill>
              </a:rPr>
              <a:t>For all men’s sake, until the truth be found.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(Book </a:t>
            </a:r>
            <a:r>
              <a:rPr lang="en-US" sz="2000" dirty="0">
                <a:solidFill>
                  <a:srgbClr val="660066"/>
                </a:solidFill>
              </a:rPr>
              <a:t>the Fourth: The Great </a:t>
            </a:r>
            <a:r>
              <a:rPr lang="en-US" sz="2000" dirty="0" smtClean="0">
                <a:solidFill>
                  <a:srgbClr val="660066"/>
                </a:solidFill>
              </a:rPr>
              <a:t>Renunciation)</a:t>
            </a:r>
            <a:endParaRPr lang="en-US" sz="2000" i="1" dirty="0"/>
          </a:p>
        </p:txBody>
      </p:sp>
      <p:pic>
        <p:nvPicPr>
          <p:cNvPr id="5" name="Picture 4" descr="51MbgFWSVxL._SX331_BO1,204,203,200_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8" b="4373"/>
          <a:stretch/>
        </p:blipFill>
        <p:spPr>
          <a:xfrm>
            <a:off x="0" y="1254963"/>
            <a:ext cx="3933493" cy="5295259"/>
          </a:xfrm>
          <a:prstGeom prst="rect">
            <a:avLst/>
          </a:prstGeom>
          <a:ln w="12700" cmpd="sng">
            <a:solidFill>
              <a:srgbClr val="8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bg1"/>
                </a:solidFill>
              </a:rPr>
              <a:t>Borgesian</a:t>
            </a:r>
            <a:r>
              <a:rPr lang="en-US" sz="2600" b="1" dirty="0" smtClean="0">
                <a:solidFill>
                  <a:schemeClr val="bg1"/>
                </a:solidFill>
              </a:rPr>
              <a:t> Sources</a:t>
            </a:r>
            <a:r>
              <a:rPr lang="en-US" sz="2400" b="1" dirty="0" smtClean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19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-20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century European interpretations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Sir </a:t>
            </a:r>
            <a:r>
              <a:rPr lang="en-US" sz="2400" dirty="0">
                <a:solidFill>
                  <a:schemeClr val="bg1"/>
                </a:solidFill>
              </a:rPr>
              <a:t>Edwin </a:t>
            </a:r>
            <a:r>
              <a:rPr lang="en-US" sz="2400" dirty="0" smtClean="0">
                <a:solidFill>
                  <a:schemeClr val="bg1"/>
                </a:solidFill>
              </a:rPr>
              <a:t>Arnold, </a:t>
            </a:r>
            <a:r>
              <a:rPr lang="en-US" sz="2400" i="1" dirty="0">
                <a:solidFill>
                  <a:schemeClr val="bg1"/>
                </a:solidFill>
              </a:rPr>
              <a:t>The Light of Asia, or, The Great Renunciation </a:t>
            </a:r>
            <a:r>
              <a:rPr lang="en-US" sz="2400" dirty="0">
                <a:solidFill>
                  <a:schemeClr val="bg1"/>
                </a:solidFill>
              </a:rPr>
              <a:t>(1879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2675" y="1254964"/>
            <a:ext cx="46719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•First encounter with Buddhism in childhood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•Best-selling poem </a:t>
            </a:r>
            <a:r>
              <a:rPr lang="en-US" sz="2000" dirty="0">
                <a:solidFill>
                  <a:srgbClr val="800000"/>
                </a:solidFill>
              </a:rPr>
              <a:t>of </a:t>
            </a:r>
            <a:r>
              <a:rPr lang="en-US" sz="2000" dirty="0" smtClean="0">
                <a:solidFill>
                  <a:srgbClr val="800000"/>
                </a:solidFill>
              </a:rPr>
              <a:t>the Buddha’s </a:t>
            </a:r>
            <a:r>
              <a:rPr lang="en-US" sz="2000" dirty="0">
                <a:solidFill>
                  <a:srgbClr val="800000"/>
                </a:solidFill>
              </a:rPr>
              <a:t>life </a:t>
            </a:r>
            <a:endParaRPr lang="en-US" sz="2000" dirty="0" smtClean="0">
              <a:solidFill>
                <a:srgbClr val="800000"/>
              </a:solidFill>
            </a:endParaRPr>
          </a:p>
          <a:p>
            <a:r>
              <a:rPr lang="en-US" sz="2000" dirty="0">
                <a:solidFill>
                  <a:srgbClr val="800000"/>
                </a:solidFill>
              </a:rPr>
              <a:t>•</a:t>
            </a:r>
            <a:r>
              <a:rPr lang="en-US" sz="2000" dirty="0" smtClean="0">
                <a:solidFill>
                  <a:srgbClr val="800000"/>
                </a:solidFill>
              </a:rPr>
              <a:t>Key </a:t>
            </a:r>
            <a:r>
              <a:rPr lang="en-US" sz="2000" dirty="0">
                <a:solidFill>
                  <a:srgbClr val="800000"/>
                </a:solidFill>
              </a:rPr>
              <a:t>episode: </a:t>
            </a:r>
            <a:r>
              <a:rPr lang="en-US" sz="2000" dirty="0" smtClean="0">
                <a:solidFill>
                  <a:srgbClr val="800000"/>
                </a:solidFill>
              </a:rPr>
              <a:t>the Great Renunciation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•Awareness of transcultural circulation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8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769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66" y="105839"/>
            <a:ext cx="3934833" cy="5715276"/>
          </a:xfrm>
          <a:prstGeom prst="rect">
            <a:avLst/>
          </a:prstGeom>
          <a:ln w="19050" cmpd="sng">
            <a:solidFill>
              <a:srgbClr val="8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501910" y="6047437"/>
            <a:ext cx="3297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800000"/>
                </a:solidFill>
              </a:rPr>
              <a:t>Prince </a:t>
            </a:r>
            <a:r>
              <a:rPr lang="en-US" sz="1600" dirty="0" err="1">
                <a:solidFill>
                  <a:srgbClr val="800000"/>
                </a:solidFill>
              </a:rPr>
              <a:t>Josaphat</a:t>
            </a:r>
            <a:r>
              <a:rPr lang="en-US" sz="1600" dirty="0">
                <a:solidFill>
                  <a:srgbClr val="800000"/>
                </a:solidFill>
              </a:rPr>
              <a:t> Meets a Blind Beggar</a:t>
            </a:r>
          </a:p>
          <a:p>
            <a:pPr algn="ctr"/>
            <a:r>
              <a:rPr lang="en-US" sz="1600" dirty="0">
                <a:solidFill>
                  <a:srgbClr val="800000"/>
                </a:solidFill>
              </a:rPr>
              <a:t>Alsace, </a:t>
            </a:r>
            <a:r>
              <a:rPr lang="en-US" sz="1600" dirty="0" smtClean="0">
                <a:solidFill>
                  <a:srgbClr val="800000"/>
                </a:solidFill>
              </a:rPr>
              <a:t>1469; Getty </a:t>
            </a:r>
            <a:r>
              <a:rPr lang="en-US" sz="1600" dirty="0">
                <a:solidFill>
                  <a:srgbClr val="800000"/>
                </a:solidFill>
              </a:rPr>
              <a:t>Museum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204117" cy="646331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Global Circulation of the Legend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336" y="957224"/>
            <a:ext cx="46774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800000"/>
                </a:solidFill>
              </a:rPr>
              <a:t>“</a:t>
            </a:r>
            <a:r>
              <a:rPr lang="en-US" sz="2400" i="1" u="sng" dirty="0">
                <a:solidFill>
                  <a:srgbClr val="800000"/>
                </a:solidFill>
              </a:rPr>
              <a:t>Forms of a Legend</a:t>
            </a:r>
            <a:r>
              <a:rPr lang="en-US" sz="2400" i="1" dirty="0" smtClean="0">
                <a:solidFill>
                  <a:srgbClr val="800000"/>
                </a:solidFill>
              </a:rPr>
              <a:t>”:</a:t>
            </a:r>
          </a:p>
          <a:p>
            <a:r>
              <a:rPr lang="en-US" sz="2400" i="1" dirty="0" smtClean="0">
                <a:solidFill>
                  <a:srgbClr val="800000"/>
                </a:solidFill>
              </a:rPr>
              <a:t>“Reality may be too complex for oral transmission; legends recreate it in a way that is only accidentally false and which permits it to travel through the world from mouth to mouth” </a:t>
            </a:r>
            <a:endParaRPr lang="en-US" sz="2400" i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809" y="3770644"/>
            <a:ext cx="45769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22B05"/>
                </a:solidFill>
              </a:rPr>
              <a:t>•Book of </a:t>
            </a:r>
            <a:r>
              <a:rPr lang="en-US" sz="2000" dirty="0" err="1" smtClean="0">
                <a:solidFill>
                  <a:srgbClr val="022B05"/>
                </a:solidFill>
              </a:rPr>
              <a:t>Bilawar</a:t>
            </a:r>
            <a:r>
              <a:rPr lang="en-US" sz="2000" dirty="0" smtClean="0">
                <a:solidFill>
                  <a:srgbClr val="022B05"/>
                </a:solidFill>
              </a:rPr>
              <a:t> and </a:t>
            </a:r>
            <a:r>
              <a:rPr lang="en-US" sz="2000" dirty="0" err="1" smtClean="0">
                <a:solidFill>
                  <a:srgbClr val="022B05"/>
                </a:solidFill>
              </a:rPr>
              <a:t>Budasaf</a:t>
            </a:r>
            <a:r>
              <a:rPr lang="en-US" sz="2000" dirty="0" smtClean="0">
                <a:solidFill>
                  <a:srgbClr val="022B05"/>
                </a:solidFill>
              </a:rPr>
              <a:t> (Islamic retelling, 8</a:t>
            </a:r>
            <a:r>
              <a:rPr lang="en-US" sz="2000" baseline="30000" dirty="0" smtClean="0">
                <a:solidFill>
                  <a:srgbClr val="022B05"/>
                </a:solidFill>
              </a:rPr>
              <a:t>th</a:t>
            </a:r>
            <a:r>
              <a:rPr lang="en-US" sz="2000" dirty="0" smtClean="0">
                <a:solidFill>
                  <a:srgbClr val="022B05"/>
                </a:solidFill>
              </a:rPr>
              <a:t> century Baghdad)</a:t>
            </a:r>
          </a:p>
          <a:p>
            <a:endParaRPr lang="en-US" sz="2000" dirty="0" smtClean="0">
              <a:solidFill>
                <a:srgbClr val="022B05"/>
              </a:solidFill>
            </a:endParaRPr>
          </a:p>
          <a:p>
            <a:r>
              <a:rPr lang="en-US" sz="2000" dirty="0" smtClean="0">
                <a:solidFill>
                  <a:srgbClr val="022B05"/>
                </a:solidFill>
              </a:rPr>
              <a:t>•</a:t>
            </a:r>
            <a:r>
              <a:rPr lang="en-US" sz="2000" dirty="0" err="1" smtClean="0">
                <a:solidFill>
                  <a:srgbClr val="022B05"/>
                </a:solidFill>
              </a:rPr>
              <a:t>Barlaam</a:t>
            </a:r>
            <a:r>
              <a:rPr lang="en-US" sz="2000" dirty="0" smtClean="0">
                <a:solidFill>
                  <a:srgbClr val="022B05"/>
                </a:solidFill>
              </a:rPr>
              <a:t> and </a:t>
            </a:r>
            <a:r>
              <a:rPr lang="en-US" sz="2000" dirty="0" err="1" smtClean="0">
                <a:solidFill>
                  <a:srgbClr val="022B05"/>
                </a:solidFill>
              </a:rPr>
              <a:t>Josaphat</a:t>
            </a:r>
            <a:r>
              <a:rPr lang="en-US" sz="2000" dirty="0" smtClean="0">
                <a:solidFill>
                  <a:srgbClr val="022B05"/>
                </a:solidFill>
              </a:rPr>
              <a:t> (Christian, various medieval sources)</a:t>
            </a:r>
          </a:p>
          <a:p>
            <a:endParaRPr lang="en-US" sz="2000" dirty="0" smtClean="0">
              <a:solidFill>
                <a:srgbClr val="022B05"/>
              </a:solidFill>
            </a:endParaRPr>
          </a:p>
          <a:p>
            <a:r>
              <a:rPr lang="en-US" sz="2000" dirty="0" smtClean="0">
                <a:solidFill>
                  <a:srgbClr val="022B05"/>
                </a:solidFill>
              </a:rPr>
              <a:t>•</a:t>
            </a:r>
            <a:r>
              <a:rPr lang="en-US" sz="2000" i="1" dirty="0" err="1" smtClean="0">
                <a:solidFill>
                  <a:srgbClr val="022B05"/>
                </a:solidFill>
              </a:rPr>
              <a:t>Barlaam’s</a:t>
            </a:r>
            <a:r>
              <a:rPr lang="en-US" sz="2000" i="1" dirty="0" smtClean="0">
                <a:solidFill>
                  <a:srgbClr val="022B05"/>
                </a:solidFill>
              </a:rPr>
              <a:t> Saga </a:t>
            </a:r>
            <a:r>
              <a:rPr lang="en-US" sz="2000" dirty="0" smtClean="0">
                <a:solidFill>
                  <a:srgbClr val="022B05"/>
                </a:solidFill>
              </a:rPr>
              <a:t>(Old Norse, 13</a:t>
            </a:r>
            <a:r>
              <a:rPr lang="en-US" sz="2000" baseline="30000" dirty="0" smtClean="0">
                <a:solidFill>
                  <a:srgbClr val="022B05"/>
                </a:solidFill>
              </a:rPr>
              <a:t>th</a:t>
            </a:r>
            <a:r>
              <a:rPr lang="en-US" sz="2000" dirty="0" smtClean="0">
                <a:solidFill>
                  <a:srgbClr val="022B05"/>
                </a:solidFill>
              </a:rPr>
              <a:t> century)</a:t>
            </a:r>
          </a:p>
          <a:p>
            <a:endParaRPr lang="en-US" sz="2000" dirty="0" smtClean="0">
              <a:solidFill>
                <a:srgbClr val="022B05"/>
              </a:solidFill>
            </a:endParaRPr>
          </a:p>
          <a:p>
            <a:r>
              <a:rPr lang="en-US" sz="2000" dirty="0" smtClean="0">
                <a:solidFill>
                  <a:srgbClr val="022B05"/>
                </a:solidFill>
              </a:rPr>
              <a:t>•Oscar Wilde, “The Happy Prince”</a:t>
            </a:r>
            <a:endParaRPr lang="en-US" sz="2000" i="1" dirty="0">
              <a:solidFill>
                <a:srgbClr val="022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8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11434</TotalTime>
  <Words>3946</Words>
  <Application>Microsoft Macintosh PowerPoint</Application>
  <PresentationFormat>On-screen Show (4:3)</PresentationFormat>
  <Paragraphs>292</Paragraphs>
  <Slides>23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Dominique Jullien</dc:creator>
  <cp:lastModifiedBy>Dominique Jullien</cp:lastModifiedBy>
  <cp:revision>207</cp:revision>
  <dcterms:created xsi:type="dcterms:W3CDTF">2019-04-27T16:18:39Z</dcterms:created>
  <dcterms:modified xsi:type="dcterms:W3CDTF">2019-05-21T18:10:19Z</dcterms:modified>
</cp:coreProperties>
</file>