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sldIdLst>
    <p:sldId id="256" r:id="rId2"/>
    <p:sldId id="266" r:id="rId3"/>
    <p:sldId id="269" r:id="rId4"/>
    <p:sldId id="267" r:id="rId5"/>
    <p:sldId id="268" r:id="rId6"/>
    <p:sldId id="278" r:id="rId7"/>
    <p:sldId id="272" r:id="rId8"/>
    <p:sldId id="273" r:id="rId9"/>
    <p:sldId id="274" r:id="rId10"/>
    <p:sldId id="270" r:id="rId11"/>
    <p:sldId id="271" r:id="rId12"/>
    <p:sldId id="275" r:id="rId13"/>
    <p:sldId id="276" r:id="rId14"/>
    <p:sldId id="279" r:id="rId15"/>
    <p:sldId id="280"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7" d="100"/>
          <a:sy n="67" d="100"/>
        </p:scale>
        <p:origin x="6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ko-KR" altLang="en-US"/>
              <a:t>마스터 제목 스타일 편집</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98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 편집</a:t>
            </a:r>
          </a:p>
        </p:txBody>
      </p:sp>
      <p:sp>
        <p:nvSpPr>
          <p:cNvPr id="3" name="Date Placeholder 2"/>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40729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94481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ko-KR" altLang="en-US"/>
              <a:t>마스터 제목 스타일 편집</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 편집</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1124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378520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ko-KR" altLang="en-US"/>
              <a:t>마스터 제목 스타일 편집</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o-KR" altLang="en-US"/>
              <a:t>마스터 텍스트 스타일 편집</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213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ko-KR" altLang="en-US"/>
              <a:t>마스터 제목 스타일 편집</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ko-KR" altLang="en-US"/>
              <a:t>마스터 텍스트 스타일 편집</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37194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285794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76560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nchor="ct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7363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ko-KR" altLang="en-US"/>
              <a:t>마스터 제목 스타일 편집</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08985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322332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342688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9324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9355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ko-KR" altLang="en-US"/>
              <a:t>마스터 제목 스타일 편집</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9142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ko-KR" altLang="en-US"/>
              <a:t>마스터 제목 스타일 편집</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84F8868-D988-4937-A697-DF29D970A6D4}" type="datetimeFigureOut">
              <a:rPr lang="ko-KR" altLang="en-US" smtClean="0"/>
              <a:t>2019-06-05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1653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84F8868-D988-4937-A697-DF29D970A6D4}" type="datetimeFigureOut">
              <a:rPr lang="ko-KR" altLang="en-US" smtClean="0"/>
              <a:t>2019-06-05</a:t>
            </a:fld>
            <a:endParaRPr lang="ko-KR"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ko-KR"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389F67-C457-4817-9848-4D0B943AE40D}" type="slidenum">
              <a:rPr lang="ko-KR" altLang="en-US" smtClean="0"/>
              <a:t>‹#›</a:t>
            </a:fld>
            <a:endParaRPr lang="ko-KR" altLang="en-US"/>
          </a:p>
        </p:txBody>
      </p:sp>
    </p:spTree>
    <p:extLst>
      <p:ext uri="{BB962C8B-B14F-4D97-AF65-F5344CB8AC3E}">
        <p14:creationId xmlns:p14="http://schemas.microsoft.com/office/powerpoint/2010/main" val="1217701384"/>
      </p:ext>
    </p:extLst>
  </p:cSld>
  <p:clrMap bg1="dk1" tx1="lt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Lst>
  <p:txStyles>
    <p:titleStyle>
      <a:lvl1pPr algn="l" defTabSz="457200" rtl="0" eaLnBrk="1" latinLnBrk="1" hangingPunct="1">
        <a:spcBef>
          <a:spcPct val="0"/>
        </a:spcBef>
        <a:buNone/>
        <a:defRPr sz="3600" kern="1200" cap="all">
          <a:ln w="3175" cmpd="sng">
            <a:noFill/>
          </a:ln>
          <a:solidFill>
            <a:schemeClr val="tx1"/>
          </a:solidFill>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285750" indent="-285750" algn="l" defTabSz="457200" rtl="0" eaLnBrk="1" latinLnBrk="1"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1"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1"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1"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1"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1"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1"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1"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1"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2C87CD-F08B-4CBF-BF85-46E82F9D6BD5}"/>
              </a:ext>
            </a:extLst>
          </p:cNvPr>
          <p:cNvSpPr>
            <a:spLocks noGrp="1"/>
          </p:cNvSpPr>
          <p:nvPr>
            <p:ph type="ctrTitle"/>
          </p:nvPr>
        </p:nvSpPr>
        <p:spPr>
          <a:xfrm>
            <a:off x="684212" y="685799"/>
            <a:ext cx="9049068" cy="2971801"/>
          </a:xfrm>
        </p:spPr>
        <p:txBody>
          <a:bodyPr>
            <a:normAutofit/>
          </a:bodyPr>
          <a:lstStyle/>
          <a:p>
            <a:r>
              <a:rPr lang="en-US" altLang="ko-KR" dirty="0"/>
              <a:t>limitations of the so-called “87 regime” in south KOREA</a:t>
            </a:r>
            <a:endParaRPr lang="ko-KR" altLang="en-US" dirty="0"/>
          </a:p>
        </p:txBody>
      </p:sp>
      <p:sp>
        <p:nvSpPr>
          <p:cNvPr id="3" name="부제목 2">
            <a:extLst>
              <a:ext uri="{FF2B5EF4-FFF2-40B4-BE49-F238E27FC236}">
                <a16:creationId xmlns:a16="http://schemas.microsoft.com/office/drawing/2014/main" id="{4D773509-10D9-4023-A9DF-29E9DDD8DFFD}"/>
              </a:ext>
            </a:extLst>
          </p:cNvPr>
          <p:cNvSpPr>
            <a:spLocks noGrp="1"/>
          </p:cNvSpPr>
          <p:nvPr>
            <p:ph type="subTitle" idx="1"/>
          </p:nvPr>
        </p:nvSpPr>
        <p:spPr>
          <a:xfrm>
            <a:off x="684211" y="4314825"/>
            <a:ext cx="7288213" cy="1476375"/>
          </a:xfrm>
        </p:spPr>
        <p:txBody>
          <a:bodyPr>
            <a:normAutofit fontScale="92500"/>
          </a:bodyPr>
          <a:lstStyle/>
          <a:p>
            <a:r>
              <a:rPr lang="en-US" altLang="ko-KR" b="1" dirty="0">
                <a:solidFill>
                  <a:schemeClr val="bg1"/>
                </a:solidFill>
              </a:rPr>
              <a:t>Jin-Ho Jang </a:t>
            </a:r>
          </a:p>
          <a:p>
            <a:r>
              <a:rPr lang="en-US" altLang="ko-KR" b="1" dirty="0">
                <a:solidFill>
                  <a:schemeClr val="bg1"/>
                </a:solidFill>
              </a:rPr>
              <a:t>Ph.D. in Sociology</a:t>
            </a:r>
          </a:p>
          <a:p>
            <a:r>
              <a:rPr lang="en-US" altLang="ko-KR" b="1" dirty="0">
                <a:solidFill>
                  <a:schemeClr val="bg1"/>
                </a:solidFill>
              </a:rPr>
              <a:t>(Gwangju Institute of Science and Technology, South Korea)</a:t>
            </a:r>
            <a:endParaRPr lang="ko-KR" altLang="en-US" b="1" dirty="0">
              <a:solidFill>
                <a:schemeClr val="bg1"/>
              </a:solidFill>
            </a:endParaRPr>
          </a:p>
        </p:txBody>
      </p:sp>
      <p:sp>
        <p:nvSpPr>
          <p:cNvPr id="4" name="직사각형 3">
            <a:extLst>
              <a:ext uri="{FF2B5EF4-FFF2-40B4-BE49-F238E27FC236}">
                <a16:creationId xmlns:a16="http://schemas.microsoft.com/office/drawing/2014/main" id="{DA8C1573-AD58-474E-A924-07E4F2E6D719}"/>
              </a:ext>
            </a:extLst>
          </p:cNvPr>
          <p:cNvSpPr/>
          <p:nvPr/>
        </p:nvSpPr>
        <p:spPr>
          <a:xfrm>
            <a:off x="3505200" y="501133"/>
            <a:ext cx="7699544" cy="369332"/>
          </a:xfrm>
          <a:prstGeom prst="rect">
            <a:avLst/>
          </a:prstGeom>
        </p:spPr>
        <p:txBody>
          <a:bodyPr wrap="none">
            <a:spAutoFit/>
          </a:bodyPr>
          <a:lstStyle/>
          <a:p>
            <a:r>
              <a:rPr lang="en-US" altLang="ko-KR" dirty="0">
                <a:solidFill>
                  <a:schemeClr val="bg1"/>
                </a:solidFill>
              </a:rPr>
              <a:t>Global Studies Colloquium Series, UC Santa Barbara (June 5</a:t>
            </a:r>
            <a:r>
              <a:rPr lang="en-US" altLang="ko-KR" baseline="30000" dirty="0">
                <a:solidFill>
                  <a:schemeClr val="bg1"/>
                </a:solidFill>
              </a:rPr>
              <a:t>th</a:t>
            </a:r>
            <a:r>
              <a:rPr lang="en-US" altLang="ko-KR" dirty="0">
                <a:solidFill>
                  <a:schemeClr val="bg1"/>
                </a:solidFill>
              </a:rPr>
              <a:t>, 2019)</a:t>
            </a:r>
          </a:p>
        </p:txBody>
      </p:sp>
    </p:spTree>
    <p:extLst>
      <p:ext uri="{BB962C8B-B14F-4D97-AF65-F5344CB8AC3E}">
        <p14:creationId xmlns:p14="http://schemas.microsoft.com/office/powerpoint/2010/main" val="335893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981200" y="704088"/>
            <a:ext cx="8229600" cy="708688"/>
          </a:xfrm>
        </p:spPr>
        <p:txBody>
          <a:bodyPr>
            <a:normAutofit/>
          </a:bodyPr>
          <a:lstStyle/>
          <a:p>
            <a:r>
              <a:rPr lang="en-US" altLang="ko-KR" sz="2800" b="1" dirty="0">
                <a:solidFill>
                  <a:schemeClr val="bg1"/>
                </a:solidFill>
              </a:rPr>
              <a:t>4. Shaping and features of the ‘87 REGIME’</a:t>
            </a:r>
            <a:endParaRPr lang="ko-KR" altLang="en-US" sz="2800" b="1" dirty="0"/>
          </a:p>
        </p:txBody>
      </p:sp>
      <p:sp>
        <p:nvSpPr>
          <p:cNvPr id="3" name="내용 개체 틀 2"/>
          <p:cNvSpPr>
            <a:spLocks noGrp="1"/>
          </p:cNvSpPr>
          <p:nvPr>
            <p:ph idx="1"/>
          </p:nvPr>
        </p:nvSpPr>
        <p:spPr>
          <a:xfrm>
            <a:off x="1761066" y="1412776"/>
            <a:ext cx="9059333" cy="4968552"/>
          </a:xfrm>
        </p:spPr>
        <p:txBody>
          <a:bodyPr>
            <a:normAutofit lnSpcReduction="10000"/>
          </a:bodyPr>
          <a:lstStyle/>
          <a:p>
            <a:pPr>
              <a:lnSpc>
                <a:spcPct val="80000"/>
              </a:lnSpc>
            </a:pPr>
            <a:r>
              <a:rPr lang="en-US" altLang="ko-KR" b="1" u="sng" dirty="0">
                <a:solidFill>
                  <a:srgbClr val="FF0000"/>
                </a:solidFill>
              </a:rPr>
              <a:t>■ Shaping of the ‘87 regime’</a:t>
            </a:r>
          </a:p>
          <a:p>
            <a:pPr>
              <a:lnSpc>
                <a:spcPct val="80000"/>
              </a:lnSpc>
            </a:pPr>
            <a:endParaRPr lang="en-US" altLang="ko-KR" b="1" dirty="0"/>
          </a:p>
          <a:p>
            <a:pPr>
              <a:lnSpc>
                <a:spcPct val="80000"/>
              </a:lnSpc>
            </a:pPr>
            <a:r>
              <a:rPr lang="en-US" altLang="ko-KR" dirty="0"/>
              <a:t>- general Park Chung-</a:t>
            </a:r>
            <a:r>
              <a:rPr lang="en-US" altLang="ko-KR" dirty="0" err="1"/>
              <a:t>hee</a:t>
            </a:r>
            <a:r>
              <a:rPr lang="en-US" altLang="ko-KR" dirty="0" err="1">
                <a:latin typeface="Arial" panose="020B0604020202020204" pitchFamily="34" charset="0"/>
              </a:rPr>
              <a:t>’</a:t>
            </a:r>
            <a:r>
              <a:rPr lang="en-US" altLang="ko-KR" dirty="0" err="1"/>
              <a:t>s</a:t>
            </a:r>
            <a:r>
              <a:rPr lang="en-US" altLang="ko-KR" dirty="0"/>
              <a:t> death and general Chun Doo-Hwan</a:t>
            </a:r>
            <a:r>
              <a:rPr lang="en-US" altLang="ko-KR" dirty="0">
                <a:latin typeface="Arial" panose="020B0604020202020204" pitchFamily="34" charset="0"/>
              </a:rPr>
              <a:t>’</a:t>
            </a:r>
            <a:r>
              <a:rPr lang="en-US" altLang="ko-KR" dirty="0"/>
              <a:t>s coup in late 1979 </a:t>
            </a:r>
            <a:r>
              <a:rPr lang="en-US" altLang="ko-KR" dirty="0">
                <a:sym typeface="Wingdings" panose="05000000000000000000" pitchFamily="2" charset="2"/>
              </a:rPr>
              <a:t></a:t>
            </a:r>
            <a:r>
              <a:rPr lang="en-US" altLang="ko-KR" dirty="0"/>
              <a:t> </a:t>
            </a:r>
            <a:r>
              <a:rPr lang="en-US" altLang="ko-KR" b="1" dirty="0">
                <a:solidFill>
                  <a:srgbClr val="0070C0"/>
                </a:solidFill>
              </a:rPr>
              <a:t>new military regime</a:t>
            </a:r>
          </a:p>
          <a:p>
            <a:pPr>
              <a:lnSpc>
                <a:spcPct val="80000"/>
              </a:lnSpc>
            </a:pPr>
            <a:endParaRPr lang="en-US" altLang="ko-KR" dirty="0">
              <a:solidFill>
                <a:srgbClr val="A50021"/>
              </a:solidFill>
            </a:endParaRPr>
          </a:p>
          <a:p>
            <a:pPr>
              <a:lnSpc>
                <a:spcPct val="80000"/>
              </a:lnSpc>
            </a:pPr>
            <a:r>
              <a:rPr lang="en-US" altLang="ko-KR" dirty="0">
                <a:solidFill>
                  <a:srgbClr val="FF0000"/>
                </a:solidFill>
                <a:latin typeface="Arial" panose="020B0604020202020204" pitchFamily="34" charset="0"/>
              </a:rPr>
              <a:t>- “</a:t>
            </a:r>
            <a:r>
              <a:rPr lang="en-US" altLang="ko-KR" b="1" dirty="0">
                <a:solidFill>
                  <a:srgbClr val="0070C0"/>
                </a:solidFill>
              </a:rPr>
              <a:t>Kwangju(Gwangju) Massacre/Uprising</a:t>
            </a:r>
            <a:r>
              <a:rPr lang="en-US" altLang="ko-KR" dirty="0">
                <a:solidFill>
                  <a:srgbClr val="FF0000"/>
                </a:solidFill>
                <a:latin typeface="Arial" panose="020B0604020202020204" pitchFamily="34" charset="0"/>
              </a:rPr>
              <a:t>”</a:t>
            </a:r>
            <a:r>
              <a:rPr lang="en-US" altLang="ko-KR" dirty="0"/>
              <a:t> (May 1980) =&gt; radicalizing students’ pro-democracy activism against the new military regime</a:t>
            </a:r>
          </a:p>
          <a:p>
            <a:pPr>
              <a:lnSpc>
                <a:spcPct val="80000"/>
              </a:lnSpc>
            </a:pPr>
            <a:endParaRPr lang="en-US" altLang="ko-KR" dirty="0"/>
          </a:p>
          <a:p>
            <a:pPr>
              <a:lnSpc>
                <a:spcPct val="80000"/>
              </a:lnSpc>
            </a:pPr>
            <a:r>
              <a:rPr lang="en-US" altLang="ko-KR" dirty="0">
                <a:solidFill>
                  <a:srgbClr val="FF0000"/>
                </a:solidFill>
                <a:latin typeface="Arial" panose="020B0604020202020204" pitchFamily="34" charset="0"/>
              </a:rPr>
              <a:t>- “</a:t>
            </a:r>
            <a:r>
              <a:rPr lang="en-US" altLang="ko-KR" b="1" dirty="0">
                <a:solidFill>
                  <a:srgbClr val="0070C0"/>
                </a:solidFill>
              </a:rPr>
              <a:t>June Democratization Movement</a:t>
            </a:r>
            <a:r>
              <a:rPr lang="en-US" altLang="ko-KR" dirty="0">
                <a:solidFill>
                  <a:srgbClr val="FF0000"/>
                </a:solidFill>
                <a:latin typeface="Arial" panose="020B0604020202020204" pitchFamily="34" charset="0"/>
              </a:rPr>
              <a:t>”</a:t>
            </a:r>
            <a:r>
              <a:rPr lang="en-US" altLang="ko-KR" dirty="0"/>
              <a:t> (1987): nationwide mass demonstrations by students and citizens against the new military regime </a:t>
            </a:r>
            <a:r>
              <a:rPr lang="en-US" altLang="ko-KR" dirty="0">
                <a:sym typeface="Wingdings" panose="05000000000000000000" pitchFamily="2" charset="2"/>
              </a:rPr>
              <a:t></a:t>
            </a:r>
            <a:r>
              <a:rPr lang="en-US" altLang="ko-KR" dirty="0"/>
              <a:t> top politicians</a:t>
            </a:r>
            <a:r>
              <a:rPr lang="en-US" altLang="ko-KR" dirty="0">
                <a:latin typeface="Arial" panose="020B0604020202020204" pitchFamily="34" charset="0"/>
              </a:rPr>
              <a:t>’</a:t>
            </a:r>
            <a:r>
              <a:rPr lang="en-US" altLang="ko-KR" dirty="0"/>
              <a:t> compromise </a:t>
            </a:r>
            <a:r>
              <a:rPr lang="en-US" altLang="ko-KR" dirty="0">
                <a:sym typeface="Wingdings" panose="05000000000000000000" pitchFamily="2" charset="2"/>
              </a:rPr>
              <a:t></a:t>
            </a:r>
            <a:r>
              <a:rPr lang="en-US" altLang="ko-KR" dirty="0"/>
              <a:t> </a:t>
            </a:r>
            <a:r>
              <a:rPr lang="en-US" altLang="ko-KR" b="1" dirty="0">
                <a:solidFill>
                  <a:srgbClr val="0070C0"/>
                </a:solidFill>
              </a:rPr>
              <a:t>Constitutional Revision </a:t>
            </a:r>
            <a:r>
              <a:rPr lang="en-US" altLang="ko-KR" dirty="0">
                <a:solidFill>
                  <a:srgbClr val="FF0000"/>
                </a:solidFill>
              </a:rPr>
              <a:t>in late 1987 </a:t>
            </a:r>
            <a:r>
              <a:rPr lang="en-US" altLang="ko-KR" dirty="0">
                <a:sym typeface="Wingdings" panose="05000000000000000000" pitchFamily="2" charset="2"/>
              </a:rPr>
              <a:t> </a:t>
            </a:r>
            <a:r>
              <a:rPr lang="en-US" altLang="ko-KR" dirty="0"/>
              <a:t>revival of </a:t>
            </a:r>
            <a:r>
              <a:rPr lang="en-US" altLang="ko-KR" dirty="0">
                <a:latin typeface="Arial" panose="020B0604020202020204" pitchFamily="34" charset="0"/>
              </a:rPr>
              <a:t>“</a:t>
            </a:r>
            <a:r>
              <a:rPr lang="en-US" altLang="ko-KR" b="1" dirty="0">
                <a:solidFill>
                  <a:srgbClr val="FF0000"/>
                </a:solidFill>
              </a:rPr>
              <a:t>direct presidential election</a:t>
            </a:r>
            <a:r>
              <a:rPr lang="en-US" altLang="ko-KR" dirty="0">
                <a:latin typeface="Arial" panose="020B0604020202020204" pitchFamily="34" charset="0"/>
              </a:rPr>
              <a:t>”</a:t>
            </a:r>
            <a:r>
              <a:rPr lang="en-US" altLang="ko-KR" dirty="0"/>
              <a:t> by people, which had been removed since the 1971 election. </a:t>
            </a:r>
          </a:p>
          <a:p>
            <a:pPr>
              <a:lnSpc>
                <a:spcPct val="80000"/>
              </a:lnSpc>
            </a:pPr>
            <a:endParaRPr lang="en-US" altLang="ko-KR" dirty="0"/>
          </a:p>
          <a:p>
            <a:pPr>
              <a:lnSpc>
                <a:spcPct val="80000"/>
              </a:lnSpc>
            </a:pPr>
            <a:r>
              <a:rPr lang="en-US" altLang="ko-KR" dirty="0">
                <a:latin typeface="Arial" panose="020B0604020202020204" pitchFamily="34" charset="0"/>
              </a:rPr>
              <a:t>- </a:t>
            </a:r>
            <a:r>
              <a:rPr lang="en-US" altLang="ko-KR" dirty="0">
                <a:solidFill>
                  <a:srgbClr val="FF0000"/>
                </a:solidFill>
                <a:latin typeface="Arial" panose="020B0604020202020204" pitchFamily="34" charset="0"/>
              </a:rPr>
              <a:t>“</a:t>
            </a:r>
            <a:r>
              <a:rPr lang="en-US" altLang="ko-KR" b="1" dirty="0">
                <a:solidFill>
                  <a:srgbClr val="0070C0"/>
                </a:solidFill>
              </a:rPr>
              <a:t>July and August Great Workers’ Struggles</a:t>
            </a:r>
            <a:r>
              <a:rPr lang="en-US" altLang="ko-KR" dirty="0">
                <a:solidFill>
                  <a:srgbClr val="FF0000"/>
                </a:solidFill>
                <a:latin typeface="Arial" panose="020B0604020202020204" pitchFamily="34" charset="0"/>
              </a:rPr>
              <a:t>”</a:t>
            </a:r>
            <a:r>
              <a:rPr lang="en-US" altLang="ko-KR" dirty="0">
                <a:solidFill>
                  <a:srgbClr val="FF0000"/>
                </a:solidFill>
              </a:rPr>
              <a:t> </a:t>
            </a:r>
            <a:r>
              <a:rPr lang="en-US" altLang="ko-KR" dirty="0"/>
              <a:t>(1987): workers</a:t>
            </a:r>
            <a:r>
              <a:rPr lang="en-US" altLang="ko-KR" dirty="0">
                <a:latin typeface="Arial" panose="020B0604020202020204" pitchFamily="34" charset="0"/>
              </a:rPr>
              <a:t>’</a:t>
            </a:r>
            <a:r>
              <a:rPr lang="en-US" altLang="ko-KR" dirty="0"/>
              <a:t> massive struggles for democratic unionization and improving working conditions </a:t>
            </a:r>
            <a:r>
              <a:rPr lang="en-US" altLang="ko-KR" dirty="0">
                <a:sym typeface="Wingdings" panose="05000000000000000000" pitchFamily="2" charset="2"/>
              </a:rPr>
              <a:t></a:t>
            </a:r>
            <a:r>
              <a:rPr lang="en-US" altLang="ko-KR" dirty="0"/>
              <a:t> </a:t>
            </a:r>
            <a:r>
              <a:rPr lang="en-US" altLang="ko-KR" b="1" dirty="0">
                <a:solidFill>
                  <a:srgbClr val="FF0000"/>
                </a:solidFill>
              </a:rPr>
              <a:t>increase of unions and rising wages</a:t>
            </a:r>
            <a:endParaRPr lang="ko-KR" altLang="en-US" b="1" dirty="0">
              <a:solidFill>
                <a:srgbClr val="FF0000"/>
              </a:solidFill>
            </a:endParaRP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10</a:t>
            </a:fld>
            <a:endParaRPr lang="ko-KR" altLang="en-US">
              <a:solidFill>
                <a:srgbClr val="04617B">
                  <a:shade val="90000"/>
                </a:srgbClr>
              </a:solidFill>
            </a:endParaRPr>
          </a:p>
        </p:txBody>
      </p:sp>
    </p:spTree>
    <p:extLst>
      <p:ext uri="{BB962C8B-B14F-4D97-AF65-F5344CB8AC3E}">
        <p14:creationId xmlns:p14="http://schemas.microsoft.com/office/powerpoint/2010/main" val="312577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내용 개체 틀 2"/>
          <p:cNvSpPr>
            <a:spLocks noGrp="1"/>
          </p:cNvSpPr>
          <p:nvPr>
            <p:ph idx="1"/>
          </p:nvPr>
        </p:nvSpPr>
        <p:spPr>
          <a:xfrm>
            <a:off x="1981200" y="609601"/>
            <a:ext cx="8229600" cy="5972174"/>
          </a:xfrm>
        </p:spPr>
        <p:txBody>
          <a:bodyPr>
            <a:normAutofit/>
          </a:bodyPr>
          <a:lstStyle/>
          <a:p>
            <a:pPr>
              <a:lnSpc>
                <a:spcPct val="80000"/>
              </a:lnSpc>
            </a:pPr>
            <a:r>
              <a:rPr lang="en-US" altLang="ko-KR" b="1" u="sng" dirty="0">
                <a:solidFill>
                  <a:srgbClr val="FF0000"/>
                </a:solidFill>
              </a:rPr>
              <a:t>■ Features of the ‘87 regime’ as the outcome of both </a:t>
            </a:r>
            <a:r>
              <a:rPr lang="en-US" altLang="ko-KR" b="1" u="sng" dirty="0" err="1">
                <a:solidFill>
                  <a:srgbClr val="FF0000"/>
                </a:solidFill>
              </a:rPr>
              <a:t>activim</a:t>
            </a:r>
            <a:r>
              <a:rPr lang="en-US" altLang="ko-KR" b="1" u="sng" dirty="0">
                <a:solidFill>
                  <a:srgbClr val="FF0000"/>
                </a:solidFill>
              </a:rPr>
              <a:t> and constitutional revision in 1987</a:t>
            </a:r>
          </a:p>
          <a:p>
            <a:pPr>
              <a:lnSpc>
                <a:spcPct val="80000"/>
              </a:lnSpc>
            </a:pPr>
            <a:endParaRPr lang="en-US" altLang="ko-KR" dirty="0">
              <a:latin typeface="Arial" panose="020B0604020202020204" pitchFamily="34" charset="0"/>
            </a:endParaRPr>
          </a:p>
          <a:p>
            <a:pPr>
              <a:lnSpc>
                <a:spcPct val="80000"/>
              </a:lnSpc>
            </a:pPr>
            <a:r>
              <a:rPr lang="en-US" altLang="ko-KR" dirty="0">
                <a:latin typeface="Arial" panose="020B0604020202020204" pitchFamily="34" charset="0"/>
              </a:rPr>
              <a:t>- “</a:t>
            </a:r>
            <a:r>
              <a:rPr lang="en-US" altLang="ko-KR" b="1" u="sng" dirty="0">
                <a:solidFill>
                  <a:schemeClr val="bg2">
                    <a:lumMod val="60000"/>
                    <a:lumOff val="40000"/>
                  </a:schemeClr>
                </a:solidFill>
              </a:rPr>
              <a:t>Democratic transition</a:t>
            </a:r>
            <a:r>
              <a:rPr lang="en-US" altLang="ko-KR" dirty="0">
                <a:latin typeface="Arial" panose="020B0604020202020204" pitchFamily="34" charset="0"/>
              </a:rPr>
              <a:t>”</a:t>
            </a:r>
            <a:r>
              <a:rPr lang="en-US" altLang="ko-KR" dirty="0"/>
              <a:t> in 1987 and institutional stabilization (direct, fair and regular presidential election based on the new constitution: Presidency of a 5-year single term based on people</a:t>
            </a:r>
            <a:r>
              <a:rPr lang="en-US" altLang="ko-KR" dirty="0">
                <a:latin typeface="Arial" panose="020B0604020202020204" pitchFamily="34" charset="0"/>
              </a:rPr>
              <a:t>’</a:t>
            </a:r>
            <a:r>
              <a:rPr lang="en-US" altLang="ko-KR" dirty="0"/>
              <a:t>s direct voting, except for the case of presidential impeachment as happened in early 2017)</a:t>
            </a:r>
          </a:p>
          <a:p>
            <a:pPr>
              <a:lnSpc>
                <a:spcPct val="80000"/>
              </a:lnSpc>
            </a:pPr>
            <a:endParaRPr lang="en-US" altLang="ko-KR" dirty="0"/>
          </a:p>
          <a:p>
            <a:pPr>
              <a:lnSpc>
                <a:spcPct val="80000"/>
              </a:lnSpc>
            </a:pPr>
            <a:r>
              <a:rPr lang="en-US" altLang="ko-KR" dirty="0"/>
              <a:t>- </a:t>
            </a:r>
            <a:r>
              <a:rPr lang="en-US" altLang="ko-KR" b="1" dirty="0">
                <a:solidFill>
                  <a:schemeClr val="bg2">
                    <a:lumMod val="60000"/>
                    <a:lumOff val="40000"/>
                  </a:schemeClr>
                </a:solidFill>
              </a:rPr>
              <a:t>Seven</a:t>
            </a:r>
            <a:r>
              <a:rPr lang="en-US" altLang="ko-KR" dirty="0"/>
              <a:t> (regular) presidential elections since 1987 until late 2017 </a:t>
            </a:r>
          </a:p>
          <a:p>
            <a:pPr>
              <a:lnSpc>
                <a:spcPct val="80000"/>
              </a:lnSpc>
            </a:pPr>
            <a:endParaRPr lang="en-US" altLang="ko-KR" dirty="0"/>
          </a:p>
          <a:p>
            <a:pPr>
              <a:lnSpc>
                <a:spcPct val="80000"/>
              </a:lnSpc>
            </a:pPr>
            <a:r>
              <a:rPr lang="en-US" altLang="ko-KR" dirty="0"/>
              <a:t>- </a:t>
            </a:r>
            <a:r>
              <a:rPr lang="en-US" altLang="ko-KR" b="1" dirty="0">
                <a:solidFill>
                  <a:schemeClr val="bg2">
                    <a:lumMod val="60000"/>
                    <a:lumOff val="40000"/>
                  </a:schemeClr>
                </a:solidFill>
              </a:rPr>
              <a:t>Three</a:t>
            </a:r>
            <a:r>
              <a:rPr lang="en-US" altLang="ko-KR" dirty="0"/>
              <a:t> ruling party shifts from conservative to liberal(1997), to conservative (2007), to liberal party (2017) </a:t>
            </a:r>
          </a:p>
          <a:p>
            <a:pPr>
              <a:lnSpc>
                <a:spcPct val="80000"/>
              </a:lnSpc>
            </a:pPr>
            <a:endParaRPr lang="en-US" altLang="ko-KR" dirty="0"/>
          </a:p>
          <a:p>
            <a:pPr>
              <a:lnSpc>
                <a:spcPct val="80000"/>
              </a:lnSpc>
            </a:pPr>
            <a:r>
              <a:rPr lang="en-US" altLang="ko-KR" dirty="0">
                <a:sym typeface="Wingdings" panose="05000000000000000000" pitchFamily="2" charset="2"/>
              </a:rPr>
              <a:t> </a:t>
            </a:r>
            <a:r>
              <a:rPr lang="en-US" altLang="ko-KR" dirty="0"/>
              <a:t>Meeting </a:t>
            </a:r>
            <a:r>
              <a:rPr lang="en-US" altLang="ko-KR" b="1" dirty="0">
                <a:solidFill>
                  <a:srgbClr val="FF0000"/>
                </a:solidFill>
              </a:rPr>
              <a:t>S. Huntington</a:t>
            </a:r>
            <a:r>
              <a:rPr lang="en-US" altLang="ko-KR" b="1" dirty="0">
                <a:solidFill>
                  <a:srgbClr val="FF0000"/>
                </a:solidFill>
                <a:latin typeface="Arial" panose="020B0604020202020204" pitchFamily="34" charset="0"/>
              </a:rPr>
              <a:t>’</a:t>
            </a:r>
            <a:r>
              <a:rPr lang="en-US" altLang="ko-KR" b="1" dirty="0">
                <a:solidFill>
                  <a:srgbClr val="FF0000"/>
                </a:solidFill>
              </a:rPr>
              <a:t>s formal criterion of democracy</a:t>
            </a:r>
            <a:r>
              <a:rPr lang="en-US" altLang="ko-KR" dirty="0"/>
              <a:t>: two turn-over, i.e., shifts of ruling party to the opposition one and back again through elections </a:t>
            </a:r>
          </a:p>
          <a:p>
            <a:endParaRPr lang="ko-KR" altLang="en-US" dirty="0"/>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11</a:t>
            </a:fld>
            <a:endParaRPr lang="ko-KR" altLang="en-US">
              <a:solidFill>
                <a:srgbClr val="04617B">
                  <a:shade val="90000"/>
                </a:srgbClr>
              </a:solidFill>
            </a:endParaRPr>
          </a:p>
        </p:txBody>
      </p:sp>
    </p:spTree>
    <p:extLst>
      <p:ext uri="{BB962C8B-B14F-4D97-AF65-F5344CB8AC3E}">
        <p14:creationId xmlns:p14="http://schemas.microsoft.com/office/powerpoint/2010/main" val="36584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981200" y="704088"/>
            <a:ext cx="8229600" cy="708688"/>
          </a:xfrm>
        </p:spPr>
        <p:txBody>
          <a:bodyPr>
            <a:normAutofit/>
          </a:bodyPr>
          <a:lstStyle/>
          <a:p>
            <a:r>
              <a:rPr lang="en-US" altLang="ko-KR" sz="2800" b="1" dirty="0">
                <a:solidFill>
                  <a:schemeClr val="bg1"/>
                </a:solidFill>
              </a:rPr>
              <a:t>5. limitations of the ‘87 REGIME’</a:t>
            </a:r>
            <a:endParaRPr lang="ko-KR" altLang="en-US" sz="2800" b="1" dirty="0"/>
          </a:p>
        </p:txBody>
      </p:sp>
      <p:sp>
        <p:nvSpPr>
          <p:cNvPr id="3" name="내용 개체 틀 2"/>
          <p:cNvSpPr>
            <a:spLocks noGrp="1"/>
          </p:cNvSpPr>
          <p:nvPr>
            <p:ph idx="1"/>
          </p:nvPr>
        </p:nvSpPr>
        <p:spPr>
          <a:xfrm>
            <a:off x="790575" y="1544955"/>
            <a:ext cx="8229600" cy="4445848"/>
          </a:xfrm>
        </p:spPr>
        <p:txBody>
          <a:bodyPr>
            <a:normAutofit fontScale="92500" lnSpcReduction="10000"/>
          </a:bodyPr>
          <a:lstStyle/>
          <a:p>
            <a:r>
              <a:rPr lang="en-US" altLang="ko-KR" b="1" u="sng" dirty="0">
                <a:solidFill>
                  <a:srgbClr val="FF0000"/>
                </a:solidFill>
              </a:rPr>
              <a:t>■ Evaluation of the 87 regime </a:t>
            </a:r>
          </a:p>
          <a:p>
            <a:endParaRPr lang="en-US" altLang="ko-KR" dirty="0">
              <a:latin typeface="Arial" panose="020B0604020202020204" pitchFamily="34" charset="0"/>
            </a:endParaRPr>
          </a:p>
          <a:p>
            <a:r>
              <a:rPr lang="en-US" altLang="ko-KR" dirty="0">
                <a:latin typeface="+mj-lt"/>
              </a:rPr>
              <a:t>- Democratic Institutionalization in 1987 as a “</a:t>
            </a:r>
            <a:r>
              <a:rPr lang="en-US" altLang="ko-KR" b="1" u="sng" dirty="0">
                <a:solidFill>
                  <a:srgbClr val="0033CC"/>
                </a:solidFill>
                <a:latin typeface="+mj-lt"/>
              </a:rPr>
              <a:t>Passive revolution</a:t>
            </a:r>
            <a:r>
              <a:rPr lang="en-US" altLang="ko-KR" dirty="0">
                <a:latin typeface="+mj-lt"/>
              </a:rPr>
              <a:t>” (Gramsci) = conservative (+ liberal) elites’ political compromise with no institutionalization/participation of a working class-based political party, while massive social movements were mobilized in the course of the shift </a:t>
            </a:r>
          </a:p>
          <a:p>
            <a:r>
              <a:rPr lang="en-US" altLang="ko-KR" dirty="0">
                <a:latin typeface="+mj-lt"/>
                <a:sym typeface="Wingdings" panose="05000000000000000000" pitchFamily="2" charset="2"/>
              </a:rPr>
              <a:t> </a:t>
            </a:r>
            <a:r>
              <a:rPr lang="en-US" altLang="ko-KR" dirty="0">
                <a:latin typeface="+mj-lt"/>
              </a:rPr>
              <a:t> “</a:t>
            </a:r>
            <a:r>
              <a:rPr lang="en-US" altLang="ko-KR" b="1" u="sng" dirty="0">
                <a:solidFill>
                  <a:srgbClr val="0909B7"/>
                </a:solidFill>
                <a:latin typeface="+mj-lt"/>
              </a:rPr>
              <a:t>Democracy without labor</a:t>
            </a:r>
            <a:r>
              <a:rPr lang="en-US" altLang="ko-KR" dirty="0">
                <a:latin typeface="+mj-lt"/>
              </a:rPr>
              <a:t>” (Choi Jang-</a:t>
            </a:r>
            <a:r>
              <a:rPr lang="en-US" altLang="ko-KR" dirty="0" err="1">
                <a:latin typeface="+mj-lt"/>
              </a:rPr>
              <a:t>Jip</a:t>
            </a:r>
            <a:r>
              <a:rPr lang="en-US" altLang="ko-KR" dirty="0">
                <a:latin typeface="+mj-lt"/>
              </a:rPr>
              <a:t> [political scientist, Korea Univ.] in his book &lt;Democracy after Democratization&gt;, published originally in 2002)</a:t>
            </a:r>
          </a:p>
          <a:p>
            <a:endParaRPr lang="en-US" altLang="ko-KR" dirty="0">
              <a:latin typeface="+mj-lt"/>
            </a:endParaRPr>
          </a:p>
          <a:p>
            <a:r>
              <a:rPr lang="en-US" altLang="ko-KR" dirty="0">
                <a:latin typeface="+mj-lt"/>
              </a:rPr>
              <a:t>- This legacy of the 1987 compromise still affecting political courses in South Korea</a:t>
            </a:r>
          </a:p>
          <a:p>
            <a:endParaRPr lang="en-US" altLang="ko-KR" dirty="0"/>
          </a:p>
          <a:p>
            <a:endParaRPr lang="en-US" altLang="ko-KR" dirty="0"/>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12</a:t>
            </a:fld>
            <a:endParaRPr lang="ko-KR" altLang="en-US">
              <a:solidFill>
                <a:srgbClr val="04617B">
                  <a:shade val="90000"/>
                </a:srgbClr>
              </a:solidFill>
            </a:endParaRPr>
          </a:p>
        </p:txBody>
      </p:sp>
      <p:pic>
        <p:nvPicPr>
          <p:cNvPr id="8" name="그림 7">
            <a:extLst>
              <a:ext uri="{FF2B5EF4-FFF2-40B4-BE49-F238E27FC236}">
                <a16:creationId xmlns:a16="http://schemas.microsoft.com/office/drawing/2014/main" id="{828487F2-054F-4A98-9580-EF4E024C6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236" y="897791"/>
            <a:ext cx="1676172" cy="2374577"/>
          </a:xfrm>
          <a:prstGeom prst="rect">
            <a:avLst/>
          </a:prstGeom>
        </p:spPr>
      </p:pic>
      <p:pic>
        <p:nvPicPr>
          <p:cNvPr id="10" name="그림 9">
            <a:extLst>
              <a:ext uri="{FF2B5EF4-FFF2-40B4-BE49-F238E27FC236}">
                <a16:creationId xmlns:a16="http://schemas.microsoft.com/office/drawing/2014/main" id="{93D9CD40-A776-4B8D-8C4C-038D23765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5" y="4505325"/>
            <a:ext cx="2619375" cy="1743075"/>
          </a:xfrm>
          <a:prstGeom prst="rect">
            <a:avLst/>
          </a:prstGeom>
        </p:spPr>
      </p:pic>
    </p:spTree>
    <p:extLst>
      <p:ext uri="{BB962C8B-B14F-4D97-AF65-F5344CB8AC3E}">
        <p14:creationId xmlns:p14="http://schemas.microsoft.com/office/powerpoint/2010/main" val="245513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내용 개체 틀 2"/>
          <p:cNvSpPr>
            <a:spLocks noGrp="1"/>
          </p:cNvSpPr>
          <p:nvPr>
            <p:ph idx="1"/>
          </p:nvPr>
        </p:nvSpPr>
        <p:spPr>
          <a:xfrm>
            <a:off x="686555" y="1061508"/>
            <a:ext cx="7258050" cy="5272195"/>
          </a:xfrm>
        </p:spPr>
        <p:txBody>
          <a:bodyPr>
            <a:normAutofit fontScale="85000" lnSpcReduction="20000"/>
          </a:bodyPr>
          <a:lstStyle/>
          <a:p>
            <a:pPr marL="0" indent="0">
              <a:buNone/>
            </a:pPr>
            <a:r>
              <a:rPr lang="en-US" altLang="ko-KR" sz="2800" b="1" u="sng" dirty="0">
                <a:solidFill>
                  <a:srgbClr val="FF0000"/>
                </a:solidFill>
                <a:latin typeface="+mj-lt"/>
              </a:rPr>
              <a:t>■ Three limitations of the ‘87 Regime’ and Alternatives </a:t>
            </a:r>
          </a:p>
          <a:p>
            <a:endParaRPr lang="en-US" altLang="ko-KR" sz="2800" dirty="0">
              <a:latin typeface="+mj-lt"/>
            </a:endParaRPr>
          </a:p>
          <a:p>
            <a:r>
              <a:rPr lang="en-US" altLang="ko-KR" sz="2800" dirty="0">
                <a:latin typeface="+mj-lt"/>
              </a:rPr>
              <a:t>1. Absence of the detailed blueprint for </a:t>
            </a:r>
            <a:r>
              <a:rPr lang="en-US" altLang="ko-KR" sz="2800" b="1" dirty="0">
                <a:solidFill>
                  <a:srgbClr val="0070C0"/>
                </a:solidFill>
                <a:latin typeface="+mj-lt"/>
              </a:rPr>
              <a:t>socio-economic democracy</a:t>
            </a:r>
            <a:r>
              <a:rPr lang="en-US" altLang="ko-KR" sz="2800" dirty="0">
                <a:latin typeface="+mj-lt"/>
              </a:rPr>
              <a:t>, or even a reverse course (inequality, insecurity) under the pressure of </a:t>
            </a:r>
            <a:r>
              <a:rPr lang="en-US" altLang="ko-KR" sz="2800" dirty="0" err="1">
                <a:latin typeface="+mj-lt"/>
              </a:rPr>
              <a:t>neoliberalization</a:t>
            </a:r>
            <a:r>
              <a:rPr lang="en-US" altLang="ko-KR" sz="2800" dirty="0">
                <a:latin typeface="+mj-lt"/>
              </a:rPr>
              <a:t> (since 1997, such as financial opening and  expansion, privatization, de-regulation, employment flexibility etc.) </a:t>
            </a:r>
          </a:p>
          <a:p>
            <a:r>
              <a:rPr lang="en-US" altLang="ko-KR" sz="2800" dirty="0">
                <a:latin typeface="+mj-lt"/>
              </a:rPr>
              <a:t>  </a:t>
            </a:r>
            <a:r>
              <a:rPr lang="en-US" altLang="ko-KR" sz="2800" dirty="0">
                <a:latin typeface="+mj-lt"/>
                <a:sym typeface="Wingdings" panose="05000000000000000000" pitchFamily="2" charset="2"/>
              </a:rPr>
              <a:t> needing post-liberal/progressive </a:t>
            </a:r>
            <a:r>
              <a:rPr lang="en-US" altLang="ko-KR" sz="2800" b="1" dirty="0">
                <a:solidFill>
                  <a:srgbClr val="0070C0"/>
                </a:solidFill>
                <a:latin typeface="+mj-lt"/>
                <a:sym typeface="Wingdings" panose="05000000000000000000" pitchFamily="2" charset="2"/>
              </a:rPr>
              <a:t>policies against neoliberalism (universal welfare-state, controlling business power abuse, active labor market policy, co-determination in workplace, basic income…)</a:t>
            </a:r>
          </a:p>
          <a:p>
            <a:r>
              <a:rPr lang="en-US" altLang="ko-KR" sz="1900" dirty="0">
                <a:latin typeface="+mj-lt"/>
                <a:sym typeface="Wingdings" panose="05000000000000000000" pitchFamily="2" charset="2"/>
              </a:rPr>
              <a:t> </a:t>
            </a:r>
            <a:endParaRPr lang="en-US" altLang="ko-KR" sz="1900" dirty="0">
              <a:latin typeface="+mj-lt"/>
            </a:endParaRP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13</a:t>
            </a:fld>
            <a:endParaRPr lang="ko-KR" altLang="en-US">
              <a:solidFill>
                <a:srgbClr val="04617B">
                  <a:shade val="90000"/>
                </a:srgbClr>
              </a:solidFill>
            </a:endParaRPr>
          </a:p>
        </p:txBody>
      </p:sp>
      <p:pic>
        <p:nvPicPr>
          <p:cNvPr id="3074" name="Picture 2" descr="ì¼ì± íë lg skì ëí ì´ë¯¸ì§ ê²ìê²°ê³¼">
            <a:extLst>
              <a:ext uri="{FF2B5EF4-FFF2-40B4-BE49-F238E27FC236}">
                <a16:creationId xmlns:a16="http://schemas.microsoft.com/office/drawing/2014/main" id="{A6BE7F4D-EDE3-47A8-88FA-C2844E558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272" y="1061508"/>
            <a:ext cx="3438903" cy="2288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ë¯¼ì£¼ë¸ì´ì ëí ì´ë¯¸ì§ ê²ìê²°ê³¼">
            <a:extLst>
              <a:ext uri="{FF2B5EF4-FFF2-40B4-BE49-F238E27FC236}">
                <a16:creationId xmlns:a16="http://schemas.microsoft.com/office/drawing/2014/main" id="{B0F2BF33-D071-4146-BFE6-4F3C13B06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948" y="3850959"/>
            <a:ext cx="3438902" cy="228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3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내용 개체 틀 2"/>
          <p:cNvSpPr>
            <a:spLocks noGrp="1"/>
          </p:cNvSpPr>
          <p:nvPr>
            <p:ph idx="1"/>
          </p:nvPr>
        </p:nvSpPr>
        <p:spPr>
          <a:xfrm>
            <a:off x="1515533" y="1109133"/>
            <a:ext cx="7685617" cy="5272195"/>
          </a:xfrm>
        </p:spPr>
        <p:txBody>
          <a:bodyPr>
            <a:normAutofit fontScale="77500" lnSpcReduction="20000"/>
          </a:bodyPr>
          <a:lstStyle/>
          <a:p>
            <a:r>
              <a:rPr lang="en-US" altLang="ko-KR" sz="2800" b="1" u="sng" dirty="0">
                <a:solidFill>
                  <a:srgbClr val="FF0000"/>
                </a:solidFill>
                <a:latin typeface="+mj-lt"/>
              </a:rPr>
              <a:t>■ Three limitations of the ‘87 Regime’ and Alternatives (Cont.) </a:t>
            </a:r>
          </a:p>
          <a:p>
            <a:r>
              <a:rPr lang="en-US" altLang="ko-KR" sz="2800" dirty="0">
                <a:latin typeface="+mj-lt"/>
                <a:sym typeface="Wingdings" panose="05000000000000000000" pitchFamily="2" charset="2"/>
              </a:rPr>
              <a:t> </a:t>
            </a:r>
            <a:endParaRPr lang="en-US" altLang="ko-KR" sz="2800" dirty="0">
              <a:latin typeface="+mj-lt"/>
            </a:endParaRPr>
          </a:p>
          <a:p>
            <a:r>
              <a:rPr lang="en-US" altLang="ko-KR" sz="2800" dirty="0">
                <a:latin typeface="+mj-lt"/>
              </a:rPr>
              <a:t>2. limitations of the </a:t>
            </a:r>
            <a:r>
              <a:rPr lang="en-US" altLang="ko-KR" sz="2800" b="1" dirty="0">
                <a:solidFill>
                  <a:srgbClr val="FF0000"/>
                </a:solidFill>
                <a:latin typeface="+mj-lt"/>
              </a:rPr>
              <a:t>democracy paradigm </a:t>
            </a:r>
            <a:r>
              <a:rPr lang="en-US" altLang="ko-KR" sz="2800" dirty="0">
                <a:latin typeface="+mj-lt"/>
              </a:rPr>
              <a:t>itself, which has been held by the liberal/democratic politicians (since 1987): they have thought that if they take power,  having institutional power, it could mean that people have democracy </a:t>
            </a:r>
            <a:r>
              <a:rPr lang="en-US" altLang="ko-KR" sz="2800">
                <a:latin typeface="+mj-lt"/>
              </a:rPr>
              <a:t>(= </a:t>
            </a:r>
            <a:r>
              <a:rPr lang="en-US" altLang="ko-KR" sz="2800" b="1">
                <a:solidFill>
                  <a:srgbClr val="FF0000"/>
                </a:solidFill>
                <a:latin typeface="+mj-lt"/>
              </a:rPr>
              <a:t>power-taking </a:t>
            </a:r>
            <a:r>
              <a:rPr lang="en-US" altLang="ko-KR" sz="2800" b="1" dirty="0">
                <a:solidFill>
                  <a:srgbClr val="FF0000"/>
                </a:solidFill>
                <a:latin typeface="+mj-lt"/>
              </a:rPr>
              <a:t>approach to democracy</a:t>
            </a:r>
            <a:r>
              <a:rPr lang="en-US" altLang="ko-KR" sz="2800" dirty="0">
                <a:latin typeface="+mj-lt"/>
              </a:rPr>
              <a:t>)</a:t>
            </a:r>
          </a:p>
          <a:p>
            <a:r>
              <a:rPr lang="en-US" altLang="ko-KR" sz="2800" dirty="0">
                <a:latin typeface="+mj-lt"/>
              </a:rPr>
              <a:t>  </a:t>
            </a:r>
            <a:r>
              <a:rPr lang="en-US" altLang="ko-KR" sz="2800" dirty="0">
                <a:latin typeface="+mj-lt"/>
                <a:sym typeface="Wingdings" panose="05000000000000000000" pitchFamily="2" charset="2"/>
              </a:rPr>
              <a:t> focusing not only on political ruling party turn-over for having liberal government, but also on the </a:t>
            </a:r>
            <a:r>
              <a:rPr lang="en-US" altLang="ko-KR" sz="2800" b="1" dirty="0">
                <a:solidFill>
                  <a:srgbClr val="0909B7"/>
                </a:solidFill>
                <a:latin typeface="+mj-lt"/>
                <a:sym typeface="Wingdings" panose="05000000000000000000" pitchFamily="2" charset="2"/>
              </a:rPr>
              <a:t>democratic reproduction of state apparatuses, businesses </a:t>
            </a:r>
            <a:r>
              <a:rPr lang="en-US" altLang="ko-KR" sz="2800" dirty="0">
                <a:solidFill>
                  <a:srgbClr val="0909B7"/>
                </a:solidFill>
                <a:latin typeface="+mj-lt"/>
                <a:sym typeface="Wingdings" panose="05000000000000000000" pitchFamily="2" charset="2"/>
              </a:rPr>
              <a:t>at the macro level and </a:t>
            </a:r>
            <a:r>
              <a:rPr lang="en-US" altLang="ko-KR" sz="2800" b="1" dirty="0">
                <a:solidFill>
                  <a:srgbClr val="0909B7"/>
                </a:solidFill>
                <a:latin typeface="+mj-lt"/>
                <a:sym typeface="Wingdings" panose="05000000000000000000" pitchFamily="2" charset="2"/>
              </a:rPr>
              <a:t>of life-world and individual subjects </a:t>
            </a:r>
            <a:r>
              <a:rPr lang="en-US" altLang="ko-KR" sz="2800" dirty="0">
                <a:solidFill>
                  <a:srgbClr val="0909B7"/>
                </a:solidFill>
                <a:latin typeface="+mj-lt"/>
                <a:sym typeface="Wingdings" panose="05000000000000000000" pitchFamily="2" charset="2"/>
              </a:rPr>
              <a:t>at the micro-level (practicing and realizing </a:t>
            </a:r>
            <a:r>
              <a:rPr lang="en-US" altLang="ko-KR" sz="2800" b="1" dirty="0">
                <a:solidFill>
                  <a:srgbClr val="FF0000"/>
                </a:solidFill>
                <a:latin typeface="+mj-lt"/>
                <a:sym typeface="Wingdings" panose="05000000000000000000" pitchFamily="2" charset="2"/>
              </a:rPr>
              <a:t>democratic norms in daily life </a:t>
            </a:r>
            <a:r>
              <a:rPr lang="en-US" altLang="ko-KR" sz="2800" dirty="0">
                <a:solidFill>
                  <a:srgbClr val="0909B7"/>
                </a:solidFill>
                <a:latin typeface="+mj-lt"/>
                <a:sym typeface="Wingdings" panose="05000000000000000000" pitchFamily="2" charset="2"/>
              </a:rPr>
              <a:t>are important)</a:t>
            </a:r>
          </a:p>
          <a:p>
            <a:endParaRPr lang="en-US" altLang="ko-KR" sz="1900" dirty="0">
              <a:latin typeface="+mj-lt"/>
              <a:sym typeface="Wingdings" panose="05000000000000000000" pitchFamily="2" charset="2"/>
            </a:endParaRP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14</a:t>
            </a:fld>
            <a:endParaRPr lang="ko-KR" altLang="en-US">
              <a:solidFill>
                <a:srgbClr val="04617B">
                  <a:shade val="90000"/>
                </a:srgbClr>
              </a:solidFill>
            </a:endParaRPr>
          </a:p>
        </p:txBody>
      </p:sp>
      <p:pic>
        <p:nvPicPr>
          <p:cNvPr id="4098" name="Picture 2" descr="ë¯¼ì£¼ì£¼ì êµì¡ ì¸ê¶ì ëí ì´ë¯¸ì§ ê²ìê²°ê³¼">
            <a:extLst>
              <a:ext uri="{FF2B5EF4-FFF2-40B4-BE49-F238E27FC236}">
                <a16:creationId xmlns:a16="http://schemas.microsoft.com/office/drawing/2014/main" id="{D8725749-1775-44CD-A8E5-2BEF685B3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7" y="476672"/>
            <a:ext cx="4310061" cy="19478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ë¯¼ì£¼ì£¼ì êµì¡ ì¸ê¶ì ëí ì´ë¯¸ì§ ê²ìê²°ê³¼">
            <a:extLst>
              <a:ext uri="{FF2B5EF4-FFF2-40B4-BE49-F238E27FC236}">
                <a16:creationId xmlns:a16="http://schemas.microsoft.com/office/drawing/2014/main" id="{D7B22B37-8CF1-4412-82C7-C57EBD735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334803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8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내용 개체 틀 2"/>
          <p:cNvSpPr>
            <a:spLocks noGrp="1"/>
          </p:cNvSpPr>
          <p:nvPr>
            <p:ph idx="1"/>
          </p:nvPr>
        </p:nvSpPr>
        <p:spPr>
          <a:xfrm>
            <a:off x="1038225" y="1109133"/>
            <a:ext cx="6753225" cy="5272195"/>
          </a:xfrm>
        </p:spPr>
        <p:txBody>
          <a:bodyPr>
            <a:normAutofit fontScale="92500" lnSpcReduction="10000"/>
          </a:bodyPr>
          <a:lstStyle/>
          <a:p>
            <a:r>
              <a:rPr lang="en-US" altLang="ko-KR" sz="2800" b="1" u="sng" dirty="0">
                <a:solidFill>
                  <a:srgbClr val="FF0000"/>
                </a:solidFill>
                <a:latin typeface="+mj-lt"/>
              </a:rPr>
              <a:t>■ Three limitations of the ‘87 Regime’ and Alternatives (Cont.) </a:t>
            </a:r>
          </a:p>
          <a:p>
            <a:endParaRPr lang="en-US" altLang="ko-KR" sz="2800" dirty="0">
              <a:latin typeface="+mj-lt"/>
              <a:sym typeface="Wingdings" panose="05000000000000000000" pitchFamily="2" charset="2"/>
            </a:endParaRPr>
          </a:p>
          <a:p>
            <a:r>
              <a:rPr lang="en-US" altLang="ko-KR" sz="2800" dirty="0">
                <a:latin typeface="+mj-lt"/>
              </a:rPr>
              <a:t>3. limitations of stabilizing </a:t>
            </a:r>
            <a:r>
              <a:rPr lang="en-US" altLang="ko-KR" sz="2800" b="1" dirty="0">
                <a:solidFill>
                  <a:srgbClr val="FF0000"/>
                </a:solidFill>
                <a:latin typeface="+mj-lt"/>
              </a:rPr>
              <a:t>peaceful relations </a:t>
            </a:r>
            <a:r>
              <a:rPr lang="en-US" altLang="ko-KR" sz="2800" dirty="0">
                <a:latin typeface="+mj-lt"/>
              </a:rPr>
              <a:t>btw N. + S. Korea under the national-division system since the Cold War era.</a:t>
            </a:r>
          </a:p>
          <a:p>
            <a:r>
              <a:rPr lang="en-US" altLang="ko-KR" sz="2800" dirty="0">
                <a:latin typeface="+mj-lt"/>
              </a:rPr>
              <a:t>  </a:t>
            </a:r>
            <a:r>
              <a:rPr lang="en-US" altLang="ko-KR" sz="2800" dirty="0">
                <a:latin typeface="+mj-lt"/>
                <a:sym typeface="Wingdings" panose="05000000000000000000" pitchFamily="2" charset="2"/>
              </a:rPr>
              <a:t> giving up a top-down/hasty approach to peace-making, but </a:t>
            </a:r>
            <a:r>
              <a:rPr lang="en-US" altLang="ko-KR" sz="2800" b="1" dirty="0">
                <a:solidFill>
                  <a:srgbClr val="0909B7"/>
                </a:solidFill>
                <a:latin typeface="+mj-lt"/>
                <a:sym typeface="Wingdings" panose="05000000000000000000" pitchFamily="2" charset="2"/>
              </a:rPr>
              <a:t>at the bottom level accumulating a long-term trust in the peaceful future in the Korea Peninsula as well as in Northeast Asian region.  </a:t>
            </a:r>
            <a:endParaRPr lang="ko-KR" altLang="en-US" sz="2800" b="1" dirty="0">
              <a:solidFill>
                <a:srgbClr val="0909B7"/>
              </a:solidFill>
              <a:latin typeface="+mj-lt"/>
            </a:endParaRP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15</a:t>
            </a:fld>
            <a:endParaRPr lang="ko-KR" altLang="en-US">
              <a:solidFill>
                <a:srgbClr val="04617B">
                  <a:shade val="90000"/>
                </a:srgbClr>
              </a:solidFill>
            </a:endParaRPr>
          </a:p>
        </p:txBody>
      </p:sp>
      <p:pic>
        <p:nvPicPr>
          <p:cNvPr id="2050" name="Picture 2" descr="ê´ë ¨ ì´ë¯¸ì§">
            <a:extLst>
              <a:ext uri="{FF2B5EF4-FFF2-40B4-BE49-F238E27FC236}">
                <a16:creationId xmlns:a16="http://schemas.microsoft.com/office/drawing/2014/main" id="{8C14D9B5-8223-4E28-9F5D-2D3642F3A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309" y="213836"/>
            <a:ext cx="3893666" cy="23574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ë¶í ë¯¸ì¬ì¼ì ëí ì´ë¯¸ì§ ê²ìê²°ê³¼">
            <a:extLst>
              <a:ext uri="{FF2B5EF4-FFF2-40B4-BE49-F238E27FC236}">
                <a16:creationId xmlns:a16="http://schemas.microsoft.com/office/drawing/2014/main" id="{A45F521C-AF1D-4CAA-B9A7-189566B63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4" y="3047999"/>
            <a:ext cx="3758973"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2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AE001-E755-4E51-B765-11E1020569C1}"/>
              </a:ext>
            </a:extLst>
          </p:cNvPr>
          <p:cNvSpPr>
            <a:spLocks noGrp="1"/>
          </p:cNvSpPr>
          <p:nvPr>
            <p:ph type="title"/>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411725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981200" y="704088"/>
            <a:ext cx="8229600" cy="708688"/>
          </a:xfrm>
        </p:spPr>
        <p:txBody>
          <a:bodyPr>
            <a:normAutofit fontScale="90000"/>
          </a:bodyPr>
          <a:lstStyle/>
          <a:p>
            <a:r>
              <a:rPr lang="en-US" altLang="ko-KR" sz="2800" b="1" dirty="0">
                <a:solidFill>
                  <a:schemeClr val="bg1"/>
                </a:solidFill>
              </a:rPr>
              <a:t>1. What is a (HISTORICAL) REGIME here?</a:t>
            </a:r>
            <a:r>
              <a:rPr lang="en-US" altLang="ko-KR" sz="2800" b="1" dirty="0"/>
              <a:t> </a:t>
            </a:r>
            <a:r>
              <a:rPr lang="ko-KR" altLang="en-US" sz="2800" b="1" dirty="0"/>
              <a:t>사시대의 자연에 대한 태도와 신화적 자연관</a:t>
            </a:r>
          </a:p>
        </p:txBody>
      </p:sp>
      <p:sp>
        <p:nvSpPr>
          <p:cNvPr id="3" name="내용 개체 틀 2"/>
          <p:cNvSpPr>
            <a:spLocks noGrp="1"/>
          </p:cNvSpPr>
          <p:nvPr>
            <p:ph idx="1"/>
          </p:nvPr>
        </p:nvSpPr>
        <p:spPr>
          <a:xfrm>
            <a:off x="1162050" y="1514475"/>
            <a:ext cx="10020300" cy="4866853"/>
          </a:xfrm>
        </p:spPr>
        <p:txBody>
          <a:bodyPr>
            <a:normAutofit fontScale="92500" lnSpcReduction="10000"/>
          </a:bodyPr>
          <a:lstStyle/>
          <a:p>
            <a:r>
              <a:rPr lang="en-US" altLang="ko-KR" b="1" u="sng" dirty="0">
                <a:solidFill>
                  <a:srgbClr val="FF0000"/>
                </a:solidFill>
              </a:rPr>
              <a:t>■ Definition</a:t>
            </a:r>
          </a:p>
          <a:p>
            <a:r>
              <a:rPr lang="en-US" altLang="ko-KR" dirty="0"/>
              <a:t>- conceptual construction of historical periods , each of which is politically and socio-economically differentiated from earlier and later ones in terms of the features of government and political rule, economic policies and institutionalization, or/and societal atmosphere </a:t>
            </a:r>
          </a:p>
          <a:p>
            <a:endParaRPr lang="en-US" altLang="ko-KR" dirty="0"/>
          </a:p>
          <a:p>
            <a:r>
              <a:rPr lang="en-US" altLang="ko-KR" b="1" dirty="0">
                <a:solidFill>
                  <a:srgbClr val="FF0000"/>
                </a:solidFill>
              </a:rPr>
              <a:t>■ </a:t>
            </a:r>
            <a:r>
              <a:rPr lang="en-US" altLang="ko-KR" b="1" dirty="0" err="1">
                <a:solidFill>
                  <a:srgbClr val="FF0000"/>
                </a:solidFill>
              </a:rPr>
              <a:t>Charateristics</a:t>
            </a:r>
            <a:endParaRPr lang="en-US" altLang="ko-KR" b="1" dirty="0">
              <a:solidFill>
                <a:srgbClr val="FF0000"/>
              </a:solidFill>
            </a:endParaRPr>
          </a:p>
          <a:p>
            <a:r>
              <a:rPr lang="en-US" altLang="ko-KR" dirty="0"/>
              <a:t>- some characteristics and traces of earlier regimes still remain in later ones. i.e. it is not the case that the following regimes entirely replaces the previous ones with no remnant. (e.g. anti-communism in ‘53 &amp; 61 regimes’ </a:t>
            </a:r>
            <a:r>
              <a:rPr lang="en-US" altLang="ko-KR" dirty="0">
                <a:sym typeface="Wingdings" panose="05000000000000000000" pitchFamily="2" charset="2"/>
              </a:rPr>
              <a:t> anti-leftism in [post-] ‘87 regimes’)</a:t>
            </a:r>
            <a:endParaRPr lang="en-US" altLang="ko-KR" dirty="0"/>
          </a:p>
          <a:p>
            <a:r>
              <a:rPr lang="en-US" altLang="ko-KR" dirty="0"/>
              <a:t>- some of constitutive aspects of earlier regimes are shown in later ones in changed forms and ways. (e.g. developmentalism in ‘61 regime’ </a:t>
            </a:r>
            <a:r>
              <a:rPr lang="en-US" altLang="ko-KR" dirty="0">
                <a:sym typeface="Wingdings" panose="05000000000000000000" pitchFamily="2" charset="2"/>
              </a:rPr>
              <a:t> neoliberalism in ‘97 regime’</a:t>
            </a:r>
            <a:r>
              <a:rPr lang="en-US" altLang="ko-KR" dirty="0"/>
              <a:t>)</a:t>
            </a:r>
          </a:p>
          <a:p>
            <a:endParaRPr lang="ko-KR" altLang="en-US" dirty="0"/>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2</a:t>
            </a:fld>
            <a:endParaRPr lang="ko-KR" altLang="en-US">
              <a:solidFill>
                <a:srgbClr val="04617B">
                  <a:shade val="90000"/>
                </a:srgbClr>
              </a:solidFill>
            </a:endParaRPr>
          </a:p>
        </p:txBody>
      </p:sp>
    </p:spTree>
    <p:extLst>
      <p:ext uri="{BB962C8B-B14F-4D97-AF65-F5344CB8AC3E}">
        <p14:creationId xmlns:p14="http://schemas.microsoft.com/office/powerpoint/2010/main" val="313779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2133600" y="351663"/>
            <a:ext cx="8229600" cy="708688"/>
          </a:xfrm>
        </p:spPr>
        <p:txBody>
          <a:bodyPr>
            <a:normAutofit fontScale="90000"/>
          </a:bodyPr>
          <a:lstStyle/>
          <a:p>
            <a:r>
              <a:rPr lang="en-US" altLang="ko-KR" sz="2800" b="1" dirty="0">
                <a:solidFill>
                  <a:schemeClr val="bg1"/>
                </a:solidFill>
              </a:rPr>
              <a:t>2. (HISTORICAL) REGIMES OF MODERN SOUTH KOREA</a:t>
            </a:r>
            <a:endParaRPr lang="ko-KR" altLang="en-US" sz="2800" b="1" dirty="0"/>
          </a:p>
        </p:txBody>
      </p:sp>
      <p:graphicFrame>
        <p:nvGraphicFramePr>
          <p:cNvPr id="5" name="내용 개체 틀 4">
            <a:extLst>
              <a:ext uri="{FF2B5EF4-FFF2-40B4-BE49-F238E27FC236}">
                <a16:creationId xmlns:a16="http://schemas.microsoft.com/office/drawing/2014/main" id="{9A99E359-994C-495D-8D8A-D658EF26AF8F}"/>
              </a:ext>
            </a:extLst>
          </p:cNvPr>
          <p:cNvGraphicFramePr>
            <a:graphicFrameLocks noGrp="1"/>
          </p:cNvGraphicFramePr>
          <p:nvPr>
            <p:ph idx="1"/>
            <p:extLst>
              <p:ext uri="{D42A27DB-BD31-4B8C-83A1-F6EECF244321}">
                <p14:modId xmlns:p14="http://schemas.microsoft.com/office/powerpoint/2010/main" val="2326499948"/>
              </p:ext>
            </p:extLst>
          </p:nvPr>
        </p:nvGraphicFramePr>
        <p:xfrm>
          <a:off x="1209675" y="1060351"/>
          <a:ext cx="9915525" cy="5551329"/>
        </p:xfrm>
        <a:graphic>
          <a:graphicData uri="http://schemas.openxmlformats.org/drawingml/2006/table">
            <a:tbl>
              <a:tblPr firstRow="1" bandRow="1">
                <a:tableStyleId>{5C22544A-7EE6-4342-B048-85BDC9FD1C3A}</a:tableStyleId>
              </a:tblPr>
              <a:tblGrid>
                <a:gridCol w="1988578">
                  <a:extLst>
                    <a:ext uri="{9D8B030D-6E8A-4147-A177-3AD203B41FA5}">
                      <a16:colId xmlns:a16="http://schemas.microsoft.com/office/drawing/2014/main" val="3269008339"/>
                    </a:ext>
                  </a:extLst>
                </a:gridCol>
                <a:gridCol w="3619161">
                  <a:extLst>
                    <a:ext uri="{9D8B030D-6E8A-4147-A177-3AD203B41FA5}">
                      <a16:colId xmlns:a16="http://schemas.microsoft.com/office/drawing/2014/main" val="2180470070"/>
                    </a:ext>
                  </a:extLst>
                </a:gridCol>
                <a:gridCol w="4307786">
                  <a:extLst>
                    <a:ext uri="{9D8B030D-6E8A-4147-A177-3AD203B41FA5}">
                      <a16:colId xmlns:a16="http://schemas.microsoft.com/office/drawing/2014/main" val="1533481117"/>
                    </a:ext>
                  </a:extLst>
                </a:gridCol>
              </a:tblGrid>
              <a:tr h="661723">
                <a:tc>
                  <a:txBody>
                    <a:bodyPr/>
                    <a:lstStyle/>
                    <a:p>
                      <a:pPr algn="ctr" latinLnBrk="1"/>
                      <a:r>
                        <a:rPr lang="en-US" altLang="ko-KR" dirty="0"/>
                        <a:t>Regime</a:t>
                      </a:r>
                      <a:endParaRPr lang="ko-KR" altLang="en-US" dirty="0"/>
                    </a:p>
                  </a:txBody>
                  <a:tcPr/>
                </a:tc>
                <a:tc>
                  <a:txBody>
                    <a:bodyPr/>
                    <a:lstStyle/>
                    <a:p>
                      <a:pPr algn="ctr" latinLnBrk="1"/>
                      <a:r>
                        <a:rPr lang="en-US" altLang="ko-KR" dirty="0"/>
                        <a:t>Incidents</a:t>
                      </a:r>
                      <a:endParaRPr lang="ko-KR" altLang="en-US" dirty="0"/>
                    </a:p>
                  </a:txBody>
                  <a:tcPr/>
                </a:tc>
                <a:tc>
                  <a:txBody>
                    <a:bodyPr/>
                    <a:lstStyle/>
                    <a:p>
                      <a:pPr algn="ctr" latinLnBrk="1"/>
                      <a:r>
                        <a:rPr lang="en-US" altLang="ko-KR" dirty="0"/>
                        <a:t>Characteristics</a:t>
                      </a:r>
                      <a:endParaRPr lang="ko-KR" altLang="en-US" dirty="0"/>
                    </a:p>
                  </a:txBody>
                  <a:tcPr/>
                </a:tc>
                <a:extLst>
                  <a:ext uri="{0D108BD9-81ED-4DB2-BD59-A6C34878D82A}">
                    <a16:rowId xmlns:a16="http://schemas.microsoft.com/office/drawing/2014/main" val="2749758611"/>
                  </a:ext>
                </a:extLst>
              </a:tr>
              <a:tr h="661723">
                <a:tc>
                  <a:txBody>
                    <a:bodyPr/>
                    <a:lstStyle/>
                    <a:p>
                      <a:pPr latinLnBrk="1"/>
                      <a:r>
                        <a:rPr lang="en-US" altLang="ko-KR" b="1" dirty="0">
                          <a:solidFill>
                            <a:srgbClr val="FF0000"/>
                          </a:solidFill>
                        </a:rPr>
                        <a:t>53 Regime</a:t>
                      </a:r>
                      <a:endParaRPr lang="ko-KR" altLang="en-US" b="1" dirty="0">
                        <a:solidFill>
                          <a:srgbClr val="FF0000"/>
                        </a:solidFill>
                      </a:endParaRPr>
                    </a:p>
                  </a:txBody>
                  <a:tcPr/>
                </a:tc>
                <a:tc>
                  <a:txBody>
                    <a:bodyPr/>
                    <a:lstStyle/>
                    <a:p>
                      <a:pPr latinLnBrk="1"/>
                      <a:r>
                        <a:rPr lang="en-US" altLang="ko-KR" dirty="0"/>
                        <a:t>Korea War (1950~3) </a:t>
                      </a:r>
                      <a:r>
                        <a:rPr lang="en-US" altLang="ko-KR" dirty="0">
                          <a:sym typeface="Wingdings" panose="05000000000000000000" pitchFamily="2" charset="2"/>
                        </a:rPr>
                        <a:t> Truce(1953)</a:t>
                      </a:r>
                      <a:endParaRPr lang="ko-KR" altLang="en-US" dirty="0"/>
                    </a:p>
                  </a:txBody>
                  <a:tcPr/>
                </a:tc>
                <a:tc>
                  <a:txBody>
                    <a:bodyPr/>
                    <a:lstStyle/>
                    <a:p>
                      <a:pPr latinLnBrk="1"/>
                      <a:r>
                        <a:rPr lang="en-US" altLang="ko-KR" dirty="0"/>
                        <a:t>Consolidation of right-wing; anti-communist regime</a:t>
                      </a:r>
                      <a:endParaRPr lang="ko-KR" altLang="en-US" dirty="0"/>
                    </a:p>
                  </a:txBody>
                  <a:tcPr/>
                </a:tc>
                <a:extLst>
                  <a:ext uri="{0D108BD9-81ED-4DB2-BD59-A6C34878D82A}">
                    <a16:rowId xmlns:a16="http://schemas.microsoft.com/office/drawing/2014/main" val="613995091"/>
                  </a:ext>
                </a:extLst>
              </a:tr>
              <a:tr h="661723">
                <a:tc>
                  <a:txBody>
                    <a:bodyPr/>
                    <a:lstStyle/>
                    <a:p>
                      <a:pPr latinLnBrk="1"/>
                      <a:r>
                        <a:rPr lang="en-US" altLang="ko-KR" b="1" dirty="0">
                          <a:solidFill>
                            <a:srgbClr val="FF0000"/>
                          </a:solidFill>
                        </a:rPr>
                        <a:t>61 Regime</a:t>
                      </a:r>
                      <a:endParaRPr lang="ko-KR" altLang="en-US" b="1" dirty="0">
                        <a:solidFill>
                          <a:srgbClr val="FF0000"/>
                        </a:solidFill>
                      </a:endParaRPr>
                    </a:p>
                  </a:txBody>
                  <a:tcPr/>
                </a:tc>
                <a:tc>
                  <a:txBody>
                    <a:bodyPr/>
                    <a:lstStyle/>
                    <a:p>
                      <a:pPr latinLnBrk="1"/>
                      <a:r>
                        <a:rPr lang="en-US" altLang="ko-KR" dirty="0"/>
                        <a:t>Park Chung-</a:t>
                      </a:r>
                      <a:r>
                        <a:rPr lang="en-US" altLang="ko-KR" dirty="0" err="1"/>
                        <a:t>hee’s</a:t>
                      </a:r>
                      <a:r>
                        <a:rPr lang="en-US" altLang="ko-KR" dirty="0"/>
                        <a:t> coup and rule (1961~79)</a:t>
                      </a:r>
                      <a:endParaRPr lang="ko-KR" altLang="en-US" dirty="0"/>
                    </a:p>
                  </a:txBody>
                  <a:tcPr/>
                </a:tc>
                <a:tc>
                  <a:txBody>
                    <a:bodyPr/>
                    <a:lstStyle/>
                    <a:p>
                      <a:pPr latinLnBrk="1"/>
                      <a:r>
                        <a:rPr lang="en-US" altLang="ko-KR" dirty="0"/>
                        <a:t>Developmental authoritarianism;  anti-communist military regime</a:t>
                      </a:r>
                      <a:endParaRPr lang="ko-KR" altLang="en-US" dirty="0"/>
                    </a:p>
                  </a:txBody>
                  <a:tcPr/>
                </a:tc>
                <a:extLst>
                  <a:ext uri="{0D108BD9-81ED-4DB2-BD59-A6C34878D82A}">
                    <a16:rowId xmlns:a16="http://schemas.microsoft.com/office/drawing/2014/main" val="2930515220"/>
                  </a:ext>
                </a:extLst>
              </a:tr>
              <a:tr h="661723">
                <a:tc>
                  <a:txBody>
                    <a:bodyPr/>
                    <a:lstStyle/>
                    <a:p>
                      <a:pPr latinLnBrk="1"/>
                      <a:r>
                        <a:rPr lang="en-US" altLang="ko-KR" b="1" dirty="0">
                          <a:solidFill>
                            <a:srgbClr val="FF0000"/>
                          </a:solidFill>
                        </a:rPr>
                        <a:t>87 Regime</a:t>
                      </a:r>
                      <a:endParaRPr lang="ko-KR" altLang="en-US" b="1" dirty="0">
                        <a:solidFill>
                          <a:srgbClr val="FF0000"/>
                        </a:solidFill>
                      </a:endParaRPr>
                    </a:p>
                  </a:txBody>
                  <a:tcPr/>
                </a:tc>
                <a:tc>
                  <a:txBody>
                    <a:bodyPr/>
                    <a:lstStyle/>
                    <a:p>
                      <a:pPr latinLnBrk="1"/>
                      <a:r>
                        <a:rPr lang="en-US" altLang="ko-KR" b="1" dirty="0">
                          <a:solidFill>
                            <a:srgbClr val="0070C0"/>
                          </a:solidFill>
                        </a:rPr>
                        <a:t>June Democratization Movement </a:t>
                      </a:r>
                      <a:r>
                        <a:rPr lang="en-US" altLang="ko-KR" dirty="0"/>
                        <a:t>+ </a:t>
                      </a:r>
                      <a:r>
                        <a:rPr lang="en-US" altLang="ko-KR" b="1" dirty="0">
                          <a:solidFill>
                            <a:schemeClr val="bg2"/>
                          </a:solidFill>
                        </a:rPr>
                        <a:t>Great Workers’ Struggles</a:t>
                      </a:r>
                      <a:r>
                        <a:rPr lang="en-US" altLang="ko-KR" dirty="0"/>
                        <a:t> (1987) </a:t>
                      </a:r>
                      <a:r>
                        <a:rPr lang="en-US" altLang="ko-KR" dirty="0" err="1"/>
                        <a:t>resulitng</a:t>
                      </a:r>
                      <a:r>
                        <a:rPr lang="en-US" altLang="ko-KR" dirty="0"/>
                        <a:t> in </a:t>
                      </a:r>
                      <a:r>
                        <a:rPr lang="en-US" altLang="ko-KR" b="1" dirty="0">
                          <a:solidFill>
                            <a:schemeClr val="bg2"/>
                          </a:solidFill>
                        </a:rPr>
                        <a:t>Constitutional reform </a:t>
                      </a:r>
                      <a:r>
                        <a:rPr lang="en-US" altLang="ko-KR" dirty="0"/>
                        <a:t>(1987)</a:t>
                      </a:r>
                      <a:endParaRPr lang="ko-KR" altLang="en-US" dirty="0"/>
                    </a:p>
                  </a:txBody>
                  <a:tcPr/>
                </a:tc>
                <a:tc>
                  <a:txBody>
                    <a:bodyPr/>
                    <a:lstStyle/>
                    <a:p>
                      <a:pPr latinLnBrk="1"/>
                      <a:r>
                        <a:rPr lang="en-US" altLang="ko-KR" b="1" dirty="0">
                          <a:solidFill>
                            <a:srgbClr val="0070C0"/>
                          </a:solidFill>
                        </a:rPr>
                        <a:t>Transition to and consolidation of political democracy; post-military conservative hegemony</a:t>
                      </a:r>
                      <a:endParaRPr lang="ko-KR" altLang="en-US" b="1" dirty="0">
                        <a:solidFill>
                          <a:srgbClr val="0070C0"/>
                        </a:solidFill>
                      </a:endParaRPr>
                    </a:p>
                  </a:txBody>
                  <a:tcPr/>
                </a:tc>
                <a:extLst>
                  <a:ext uri="{0D108BD9-81ED-4DB2-BD59-A6C34878D82A}">
                    <a16:rowId xmlns:a16="http://schemas.microsoft.com/office/drawing/2014/main" val="3632801519"/>
                  </a:ext>
                </a:extLst>
              </a:tr>
              <a:tr h="661723">
                <a:tc>
                  <a:txBody>
                    <a:bodyPr/>
                    <a:lstStyle/>
                    <a:p>
                      <a:pPr latinLnBrk="1"/>
                      <a:r>
                        <a:rPr lang="en-US" altLang="ko-KR" b="1" dirty="0">
                          <a:solidFill>
                            <a:srgbClr val="FF0000"/>
                          </a:solidFill>
                        </a:rPr>
                        <a:t>97 Regime</a:t>
                      </a:r>
                      <a:endParaRPr lang="ko-KR" altLang="en-US" b="1" dirty="0">
                        <a:solidFill>
                          <a:srgbClr val="FF0000"/>
                        </a:solidFill>
                      </a:endParaRPr>
                    </a:p>
                  </a:txBody>
                  <a:tcPr/>
                </a:tc>
                <a:tc>
                  <a:txBody>
                    <a:bodyPr/>
                    <a:lstStyle/>
                    <a:p>
                      <a:pPr latinLnBrk="1"/>
                      <a:r>
                        <a:rPr lang="en-US" altLang="ko-KR" dirty="0"/>
                        <a:t>Financial crisis (1997);</a:t>
                      </a:r>
                    </a:p>
                    <a:p>
                      <a:pPr latinLnBrk="1"/>
                      <a:r>
                        <a:rPr lang="en-US" altLang="ko-KR" dirty="0"/>
                        <a:t>liberal political party’s rule (1998~2007)</a:t>
                      </a:r>
                      <a:endParaRPr lang="ko-KR" altLang="en-US" dirty="0"/>
                    </a:p>
                  </a:txBody>
                  <a:tcPr/>
                </a:tc>
                <a:tc>
                  <a:txBody>
                    <a:bodyPr/>
                    <a:lstStyle/>
                    <a:p>
                      <a:pPr latinLnBrk="1"/>
                      <a:r>
                        <a:rPr lang="en-US" altLang="ko-KR" dirty="0"/>
                        <a:t>Blossoming of liberal democracy, deepening socio-economic neoliberalism;</a:t>
                      </a:r>
                    </a:p>
                    <a:p>
                      <a:pPr latinLnBrk="1"/>
                      <a:r>
                        <a:rPr lang="en-US" altLang="ko-KR" dirty="0"/>
                        <a:t>South-North Korean dialogues/détente</a:t>
                      </a:r>
                      <a:endParaRPr lang="ko-KR" altLang="en-US" dirty="0"/>
                    </a:p>
                  </a:txBody>
                  <a:tcPr/>
                </a:tc>
                <a:extLst>
                  <a:ext uri="{0D108BD9-81ED-4DB2-BD59-A6C34878D82A}">
                    <a16:rowId xmlns:a16="http://schemas.microsoft.com/office/drawing/2014/main" val="3788231429"/>
                  </a:ext>
                </a:extLst>
              </a:tr>
              <a:tr h="661723">
                <a:tc>
                  <a:txBody>
                    <a:bodyPr/>
                    <a:lstStyle/>
                    <a:p>
                      <a:pPr latinLnBrk="1"/>
                      <a:r>
                        <a:rPr lang="en-US" altLang="ko-KR" b="1" dirty="0">
                          <a:solidFill>
                            <a:srgbClr val="FF0000"/>
                          </a:solidFill>
                        </a:rPr>
                        <a:t>2008 Regime</a:t>
                      </a:r>
                      <a:endParaRPr lang="ko-KR" altLang="en-US" b="1" dirty="0">
                        <a:solidFill>
                          <a:srgbClr val="FF0000"/>
                        </a:solidFill>
                      </a:endParaRPr>
                    </a:p>
                  </a:txBody>
                  <a:tcPr/>
                </a:tc>
                <a:tc>
                  <a:txBody>
                    <a:bodyPr/>
                    <a:lstStyle/>
                    <a:p>
                      <a:pPr latinLnBrk="1"/>
                      <a:r>
                        <a:rPr lang="en-US" altLang="ko-KR" dirty="0"/>
                        <a:t>Conservative political party’s rule (2008~2016)</a:t>
                      </a:r>
                      <a:endParaRPr lang="ko-KR" altLang="en-US" dirty="0"/>
                    </a:p>
                  </a:txBody>
                  <a:tcPr/>
                </a:tc>
                <a:tc>
                  <a:txBody>
                    <a:bodyPr/>
                    <a:lstStyle/>
                    <a:p>
                      <a:pPr marL="0" marR="0" lvl="0" indent="0" algn="l" defTabSz="457200" rtl="0" eaLnBrk="1" fontAlgn="auto" latinLnBrk="1" hangingPunct="1">
                        <a:lnSpc>
                          <a:spcPct val="100000"/>
                        </a:lnSpc>
                        <a:spcBef>
                          <a:spcPts val="0"/>
                        </a:spcBef>
                        <a:spcAft>
                          <a:spcPts val="0"/>
                        </a:spcAft>
                        <a:buClrTx/>
                        <a:buSzTx/>
                        <a:buFontTx/>
                        <a:buNone/>
                        <a:tabLst/>
                        <a:defRPr/>
                      </a:pPr>
                      <a:r>
                        <a:rPr lang="en-US" altLang="ko-KR" dirty="0"/>
                        <a:t>Rebirth of political authoritarianism; South-North Korean conflicts and confrontations</a:t>
                      </a:r>
                      <a:endParaRPr lang="ko-KR" altLang="en-US" dirty="0"/>
                    </a:p>
                  </a:txBody>
                  <a:tcPr/>
                </a:tc>
                <a:extLst>
                  <a:ext uri="{0D108BD9-81ED-4DB2-BD59-A6C34878D82A}">
                    <a16:rowId xmlns:a16="http://schemas.microsoft.com/office/drawing/2014/main" val="1766427670"/>
                  </a:ext>
                </a:extLst>
              </a:tr>
            </a:tbl>
          </a:graphicData>
        </a:graphic>
      </p:graphicFrame>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3</a:t>
            </a:fld>
            <a:endParaRPr lang="ko-KR" altLang="en-US">
              <a:solidFill>
                <a:srgbClr val="04617B">
                  <a:shade val="90000"/>
                </a:srgbClr>
              </a:solidFill>
            </a:endParaRPr>
          </a:p>
        </p:txBody>
      </p:sp>
    </p:spTree>
    <p:extLst>
      <p:ext uri="{BB962C8B-B14F-4D97-AF65-F5344CB8AC3E}">
        <p14:creationId xmlns:p14="http://schemas.microsoft.com/office/powerpoint/2010/main" val="322774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200150" y="233084"/>
            <a:ext cx="10305295" cy="1738858"/>
          </a:xfrm>
        </p:spPr>
        <p:txBody>
          <a:bodyPr>
            <a:normAutofit fontScale="90000"/>
          </a:bodyPr>
          <a:lstStyle/>
          <a:p>
            <a:r>
              <a:rPr lang="en-US" altLang="ko-KR" sz="2800" b="1" dirty="0">
                <a:solidFill>
                  <a:schemeClr val="bg1"/>
                </a:solidFill>
              </a:rPr>
              <a:t>3. HISTORICAL REGIMES OF MODERN SOUTH KOREA</a:t>
            </a:r>
            <a:br>
              <a:rPr lang="en-US" altLang="ko-KR" sz="2800" b="1" dirty="0">
                <a:solidFill>
                  <a:schemeClr val="bg1"/>
                </a:solidFill>
              </a:rPr>
            </a:br>
            <a:br>
              <a:rPr lang="en-US" altLang="ko-KR" sz="2800" b="1" dirty="0">
                <a:solidFill>
                  <a:schemeClr val="bg1"/>
                </a:solidFill>
              </a:rPr>
            </a:br>
            <a:r>
              <a:rPr lang="en-US" altLang="ko-KR" sz="2800" b="1" dirty="0">
                <a:solidFill>
                  <a:srgbClr val="FF0000"/>
                </a:solidFill>
              </a:rPr>
              <a:t>&lt;53 regime&gt;</a:t>
            </a:r>
            <a:br>
              <a:rPr lang="en-US" altLang="ko-KR" sz="2800" b="1" dirty="0">
                <a:solidFill>
                  <a:srgbClr val="FF0000"/>
                </a:solidFill>
              </a:rPr>
            </a:br>
            <a:br>
              <a:rPr lang="en-US" altLang="ko-KR" sz="2800" b="1" dirty="0">
                <a:solidFill>
                  <a:srgbClr val="FF0000"/>
                </a:solidFill>
              </a:rPr>
            </a:br>
            <a:r>
              <a:rPr lang="en-US" altLang="ko-KR" sz="2200" b="1" dirty="0">
                <a:solidFill>
                  <a:srgbClr val="0070C0"/>
                </a:solidFill>
              </a:rPr>
              <a:t> - origins of Anti-Communism in south </a:t>
            </a:r>
            <a:r>
              <a:rPr lang="en-US" altLang="ko-KR" sz="2200" b="1" dirty="0" err="1">
                <a:solidFill>
                  <a:srgbClr val="0070C0"/>
                </a:solidFill>
              </a:rPr>
              <a:t>korea</a:t>
            </a:r>
            <a:r>
              <a:rPr lang="en-US" altLang="ko-KR" sz="2200" b="1" dirty="0">
                <a:solidFill>
                  <a:srgbClr val="0070C0"/>
                </a:solidFill>
              </a:rPr>
              <a:t> and the global Cold War</a:t>
            </a:r>
            <a:br>
              <a:rPr lang="en-US" altLang="ko-KR" sz="2200" b="1" dirty="0">
                <a:solidFill>
                  <a:srgbClr val="0070C0"/>
                </a:solidFill>
              </a:rPr>
            </a:br>
            <a:r>
              <a:rPr lang="en-US" altLang="ko-KR" sz="2200" b="1" dirty="0">
                <a:solidFill>
                  <a:srgbClr val="0070C0"/>
                </a:solidFill>
              </a:rPr>
              <a:t> - establishment of the national-division system</a:t>
            </a:r>
            <a:endParaRPr lang="ko-KR" altLang="en-US" sz="2200" b="1" dirty="0">
              <a:solidFill>
                <a:srgbClr val="0070C0"/>
              </a:solidFill>
            </a:endParaRP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4</a:t>
            </a:fld>
            <a:endParaRPr lang="ko-KR" altLang="en-US">
              <a:solidFill>
                <a:srgbClr val="04617B">
                  <a:shade val="90000"/>
                </a:srgbClr>
              </a:solidFill>
            </a:endParaRPr>
          </a:p>
        </p:txBody>
      </p:sp>
      <p:pic>
        <p:nvPicPr>
          <p:cNvPr id="8" name="그림 7">
            <a:extLst>
              <a:ext uri="{FF2B5EF4-FFF2-40B4-BE49-F238E27FC236}">
                <a16:creationId xmlns:a16="http://schemas.microsoft.com/office/drawing/2014/main" id="{AD3AD42E-815A-40F4-9DD4-7009D0143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770" y="2154505"/>
            <a:ext cx="6162675" cy="3241407"/>
          </a:xfrm>
          <a:prstGeom prst="rect">
            <a:avLst/>
          </a:prstGeom>
        </p:spPr>
      </p:pic>
      <p:sp>
        <p:nvSpPr>
          <p:cNvPr id="9" name="직사각형 8">
            <a:extLst>
              <a:ext uri="{FF2B5EF4-FFF2-40B4-BE49-F238E27FC236}">
                <a16:creationId xmlns:a16="http://schemas.microsoft.com/office/drawing/2014/main" id="{FAF1C8BA-8755-470B-A2B0-5486A94FC793}"/>
              </a:ext>
            </a:extLst>
          </p:cNvPr>
          <p:cNvSpPr/>
          <p:nvPr/>
        </p:nvSpPr>
        <p:spPr>
          <a:xfrm>
            <a:off x="6335568" y="5395912"/>
            <a:ext cx="5354351" cy="400110"/>
          </a:xfrm>
          <a:prstGeom prst="rect">
            <a:avLst/>
          </a:prstGeom>
        </p:spPr>
        <p:txBody>
          <a:bodyPr wrap="none">
            <a:spAutoFit/>
          </a:bodyPr>
          <a:lstStyle/>
          <a:p>
            <a:r>
              <a:rPr lang="en-US" altLang="ko-KR" sz="2000" b="1" dirty="0">
                <a:solidFill>
                  <a:schemeClr val="bg1"/>
                </a:solidFill>
              </a:rPr>
              <a:t>Massacre in Korea (1951) </a:t>
            </a:r>
            <a:r>
              <a:rPr lang="en-US" altLang="ko-KR" dirty="0">
                <a:solidFill>
                  <a:schemeClr val="bg1"/>
                </a:solidFill>
              </a:rPr>
              <a:t>by Pablo Picasso </a:t>
            </a:r>
            <a:endParaRPr lang="ko-KR" altLang="en-US" dirty="0">
              <a:solidFill>
                <a:schemeClr val="bg1"/>
              </a:solidFill>
            </a:endParaRPr>
          </a:p>
        </p:txBody>
      </p:sp>
      <p:pic>
        <p:nvPicPr>
          <p:cNvPr id="10" name="Picture 2">
            <a:extLst>
              <a:ext uri="{FF2B5EF4-FFF2-40B4-BE49-F238E27FC236}">
                <a16:creationId xmlns:a16="http://schemas.microsoft.com/office/drawing/2014/main" id="{97E0BD50-2828-4B2C-8DDA-645311E26EBA}"/>
              </a:ext>
            </a:extLst>
          </p:cNvPr>
          <p:cNvPicPr>
            <a:picLocks noChangeAspect="1" noChangeArrowheads="1"/>
          </p:cNvPicPr>
          <p:nvPr/>
        </p:nvPicPr>
        <p:blipFill>
          <a:blip r:embed="rId3" cstate="print"/>
          <a:srcRect/>
          <a:stretch>
            <a:fillRect/>
          </a:stretch>
        </p:blipFill>
        <p:spPr bwMode="auto">
          <a:xfrm>
            <a:off x="2318434" y="4581527"/>
            <a:ext cx="3024336" cy="2188114"/>
          </a:xfrm>
          <a:prstGeom prst="rect">
            <a:avLst/>
          </a:prstGeom>
          <a:noFill/>
          <a:ln w="9525">
            <a:noFill/>
            <a:miter lim="800000"/>
            <a:headEnd/>
            <a:tailEnd/>
          </a:ln>
        </p:spPr>
      </p:pic>
      <p:pic>
        <p:nvPicPr>
          <p:cNvPr id="12" name="내용 개체 틀 5">
            <a:extLst>
              <a:ext uri="{FF2B5EF4-FFF2-40B4-BE49-F238E27FC236}">
                <a16:creationId xmlns:a16="http://schemas.microsoft.com/office/drawing/2014/main" id="{D2E4A361-B712-4D1F-A1AF-13A79F27E9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3355" y="2276473"/>
            <a:ext cx="3479674" cy="2170654"/>
          </a:xfrm>
        </p:spPr>
      </p:pic>
      <p:sp>
        <p:nvSpPr>
          <p:cNvPr id="3" name="직사각형 2">
            <a:extLst>
              <a:ext uri="{FF2B5EF4-FFF2-40B4-BE49-F238E27FC236}">
                <a16:creationId xmlns:a16="http://schemas.microsoft.com/office/drawing/2014/main" id="{84AED5FD-7808-4C48-9241-241D2B99E72A}"/>
              </a:ext>
            </a:extLst>
          </p:cNvPr>
          <p:cNvSpPr/>
          <p:nvPr/>
        </p:nvSpPr>
        <p:spPr>
          <a:xfrm>
            <a:off x="5593919" y="5978585"/>
            <a:ext cx="6096000" cy="646331"/>
          </a:xfrm>
          <a:prstGeom prst="rect">
            <a:avLst/>
          </a:prstGeom>
        </p:spPr>
        <p:txBody>
          <a:bodyPr>
            <a:spAutoFit/>
          </a:bodyPr>
          <a:lstStyle/>
          <a:p>
            <a:r>
              <a:rPr lang="en-US" altLang="ko-KR" dirty="0">
                <a:solidFill>
                  <a:schemeClr val="bg1"/>
                </a:solidFill>
              </a:rPr>
              <a:t>Korean War (1950-53), the first international hot war</a:t>
            </a:r>
          </a:p>
          <a:p>
            <a:r>
              <a:rPr lang="en-US" altLang="ko-KR" dirty="0">
                <a:solidFill>
                  <a:schemeClr val="bg1"/>
                </a:solidFill>
              </a:rPr>
              <a:t>leading to the global Cold War (1950s-80s)</a:t>
            </a:r>
            <a:endParaRPr lang="ko-KR" altLang="en-US" dirty="0"/>
          </a:p>
        </p:txBody>
      </p:sp>
    </p:spTree>
    <p:extLst>
      <p:ext uri="{BB962C8B-B14F-4D97-AF65-F5344CB8AC3E}">
        <p14:creationId xmlns:p14="http://schemas.microsoft.com/office/powerpoint/2010/main" val="92215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212229" y="457117"/>
            <a:ext cx="5301443" cy="2179658"/>
          </a:xfrm>
        </p:spPr>
        <p:txBody>
          <a:bodyPr>
            <a:normAutofit fontScale="90000"/>
          </a:bodyPr>
          <a:lstStyle/>
          <a:p>
            <a:r>
              <a:rPr lang="en-US" altLang="ko-KR" sz="2800" b="1" dirty="0">
                <a:solidFill>
                  <a:srgbClr val="FF0000"/>
                </a:solidFill>
              </a:rPr>
              <a:t>&lt;61 regime&gt;</a:t>
            </a:r>
            <a:br>
              <a:rPr lang="en-US" altLang="ko-KR" sz="2800" b="1" dirty="0">
                <a:solidFill>
                  <a:srgbClr val="FF0000"/>
                </a:solidFill>
              </a:rPr>
            </a:br>
            <a:br>
              <a:rPr lang="en-US" altLang="ko-KR" sz="2800" b="1" dirty="0">
                <a:solidFill>
                  <a:srgbClr val="FF0000"/>
                </a:solidFill>
              </a:rPr>
            </a:br>
            <a:r>
              <a:rPr lang="ko-KR" altLang="en-US" sz="2800" b="1" dirty="0"/>
              <a:t>화적</a:t>
            </a:r>
            <a:r>
              <a:rPr lang="en-US" altLang="ko-KR" sz="2000" b="1" dirty="0">
                <a:solidFill>
                  <a:srgbClr val="0070C0"/>
                </a:solidFill>
              </a:rPr>
              <a:t>-Developmental authoritarianism and the seeds of labor activism in south </a:t>
            </a:r>
            <a:r>
              <a:rPr lang="en-US" altLang="ko-KR" sz="2000" b="1" dirty="0" err="1">
                <a:solidFill>
                  <a:srgbClr val="0070C0"/>
                </a:solidFill>
              </a:rPr>
              <a:t>korea</a:t>
            </a:r>
            <a:r>
              <a:rPr lang="ko-KR" altLang="en-US" sz="2000" b="1" dirty="0"/>
              <a:t> </a:t>
            </a:r>
            <a:r>
              <a:rPr lang="ko-KR" altLang="en-US" sz="2800" b="1" dirty="0"/>
              <a:t>자연관</a:t>
            </a: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5</a:t>
            </a:fld>
            <a:endParaRPr lang="ko-KR" altLang="en-US">
              <a:solidFill>
                <a:srgbClr val="04617B">
                  <a:shade val="90000"/>
                </a:srgbClr>
              </a:solidFill>
            </a:endParaRPr>
          </a:p>
        </p:txBody>
      </p:sp>
      <p:pic>
        <p:nvPicPr>
          <p:cNvPr id="6" name="Picture 2">
            <a:extLst>
              <a:ext uri="{FF2B5EF4-FFF2-40B4-BE49-F238E27FC236}">
                <a16:creationId xmlns:a16="http://schemas.microsoft.com/office/drawing/2014/main" id="{B7176344-A4AC-421A-B3DD-51564465E942}"/>
              </a:ext>
            </a:extLst>
          </p:cNvPr>
          <p:cNvPicPr>
            <a:picLocks noGrp="1" noChangeAspect="1" noChangeArrowheads="1"/>
          </p:cNvPicPr>
          <p:nvPr>
            <p:ph idx="1"/>
          </p:nvPr>
        </p:nvPicPr>
        <p:blipFill>
          <a:blip r:embed="rId2" cstate="print"/>
          <a:srcRect/>
          <a:stretch>
            <a:fillRect/>
          </a:stretch>
        </p:blipFill>
        <p:spPr bwMode="auto">
          <a:xfrm>
            <a:off x="686555" y="3264660"/>
            <a:ext cx="4027908" cy="2742814"/>
          </a:xfrm>
          <a:prstGeom prst="rect">
            <a:avLst/>
          </a:prstGeom>
          <a:noFill/>
          <a:ln w="9525">
            <a:noFill/>
            <a:miter lim="800000"/>
            <a:headEnd/>
            <a:tailEnd/>
          </a:ln>
        </p:spPr>
      </p:pic>
      <p:pic>
        <p:nvPicPr>
          <p:cNvPr id="8" name="Picture 4">
            <a:extLst>
              <a:ext uri="{FF2B5EF4-FFF2-40B4-BE49-F238E27FC236}">
                <a16:creationId xmlns:a16="http://schemas.microsoft.com/office/drawing/2014/main" id="{89DBBE79-B14F-430D-9CA1-B270CC19A135}"/>
              </a:ext>
            </a:extLst>
          </p:cNvPr>
          <p:cNvPicPr>
            <a:picLocks noChangeAspect="1" noChangeArrowheads="1"/>
          </p:cNvPicPr>
          <p:nvPr/>
        </p:nvPicPr>
        <p:blipFill>
          <a:blip r:embed="rId3" cstate="print"/>
          <a:srcRect/>
          <a:stretch>
            <a:fillRect/>
          </a:stretch>
        </p:blipFill>
        <p:spPr bwMode="auto">
          <a:xfrm>
            <a:off x="5881420" y="70771"/>
            <a:ext cx="3722714" cy="3377682"/>
          </a:xfrm>
          <a:prstGeom prst="rect">
            <a:avLst/>
          </a:prstGeom>
          <a:noFill/>
          <a:ln w="9525">
            <a:noFill/>
            <a:miter lim="800000"/>
            <a:headEnd/>
            <a:tailEnd/>
          </a:ln>
        </p:spPr>
      </p:pic>
      <p:sp>
        <p:nvSpPr>
          <p:cNvPr id="9" name="직사각형 8">
            <a:extLst>
              <a:ext uri="{FF2B5EF4-FFF2-40B4-BE49-F238E27FC236}">
                <a16:creationId xmlns:a16="http://schemas.microsoft.com/office/drawing/2014/main" id="{D9ACAD71-44A1-4F3C-9485-B00083F53E74}"/>
              </a:ext>
            </a:extLst>
          </p:cNvPr>
          <p:cNvSpPr/>
          <p:nvPr/>
        </p:nvSpPr>
        <p:spPr>
          <a:xfrm>
            <a:off x="9604134" y="882449"/>
            <a:ext cx="2004771" cy="1754326"/>
          </a:xfrm>
          <a:prstGeom prst="rect">
            <a:avLst/>
          </a:prstGeom>
        </p:spPr>
        <p:txBody>
          <a:bodyPr wrap="square">
            <a:spAutoFit/>
          </a:bodyPr>
          <a:lstStyle/>
          <a:p>
            <a:r>
              <a:rPr lang="en-US" altLang="ko-KR" dirty="0">
                <a:solidFill>
                  <a:schemeClr val="bg1"/>
                </a:solidFill>
              </a:rPr>
              <a:t>Park Chung-</a:t>
            </a:r>
            <a:r>
              <a:rPr lang="en-US" altLang="ko-KR" dirty="0" err="1">
                <a:solidFill>
                  <a:schemeClr val="bg1"/>
                </a:solidFill>
              </a:rPr>
              <a:t>hee's</a:t>
            </a:r>
            <a:r>
              <a:rPr lang="en-US" altLang="ko-KR" dirty="0">
                <a:solidFill>
                  <a:schemeClr val="bg1"/>
                </a:solidFill>
              </a:rPr>
              <a:t> writings</a:t>
            </a:r>
          </a:p>
          <a:p>
            <a:r>
              <a:rPr lang="en-US" altLang="ko-KR" dirty="0">
                <a:solidFill>
                  <a:schemeClr val="bg1"/>
                </a:solidFill>
              </a:rPr>
              <a:t>(“</a:t>
            </a:r>
            <a:r>
              <a:rPr lang="en-US" altLang="ko-KR" b="1" dirty="0">
                <a:solidFill>
                  <a:schemeClr val="bg2">
                    <a:lumMod val="60000"/>
                    <a:lumOff val="40000"/>
                  </a:schemeClr>
                </a:solidFill>
              </a:rPr>
              <a:t>exporting from all industries</a:t>
            </a:r>
            <a:r>
              <a:rPr lang="en-US" altLang="ko-KR" dirty="0">
                <a:solidFill>
                  <a:schemeClr val="bg1"/>
                </a:solidFill>
              </a:rPr>
              <a:t>”; </a:t>
            </a:r>
          </a:p>
          <a:p>
            <a:r>
              <a:rPr lang="en-US" altLang="ko-KR" dirty="0">
                <a:solidFill>
                  <a:schemeClr val="bg1"/>
                </a:solidFill>
              </a:rPr>
              <a:t>“Promotion of HCI exports”)</a:t>
            </a:r>
          </a:p>
        </p:txBody>
      </p:sp>
      <p:pic>
        <p:nvPicPr>
          <p:cNvPr id="10" name="Picture 4" descr="democracy_1970_labor_02">
            <a:extLst>
              <a:ext uri="{FF2B5EF4-FFF2-40B4-BE49-F238E27FC236}">
                <a16:creationId xmlns:a16="http://schemas.microsoft.com/office/drawing/2014/main" id="{6E1211DB-F5D1-4E61-AB48-7D0B8F363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672" y="3619903"/>
            <a:ext cx="2750279" cy="2711323"/>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10">
            <a:extLst>
              <a:ext uri="{FF2B5EF4-FFF2-40B4-BE49-F238E27FC236}">
                <a16:creationId xmlns:a16="http://schemas.microsoft.com/office/drawing/2014/main" id="{915687DE-5FF1-4F9F-92C0-4A528D3ED878}"/>
              </a:ext>
            </a:extLst>
          </p:cNvPr>
          <p:cNvSpPr/>
          <p:nvPr/>
        </p:nvSpPr>
        <p:spPr>
          <a:xfrm>
            <a:off x="8423255" y="4636067"/>
            <a:ext cx="3573276" cy="1200329"/>
          </a:xfrm>
          <a:prstGeom prst="rect">
            <a:avLst/>
          </a:prstGeom>
        </p:spPr>
        <p:txBody>
          <a:bodyPr wrap="square">
            <a:spAutoFit/>
          </a:bodyPr>
          <a:lstStyle/>
          <a:p>
            <a:r>
              <a:rPr lang="en-US" altLang="zh-TW" dirty="0">
                <a:solidFill>
                  <a:schemeClr val="bg1"/>
                </a:solidFill>
              </a:rPr>
              <a:t>Chun Tae-Il self-immolated saying “</a:t>
            </a:r>
            <a:r>
              <a:rPr lang="en-US" altLang="zh-TW" b="1" dirty="0">
                <a:solidFill>
                  <a:schemeClr val="bg2">
                    <a:lumMod val="60000"/>
                    <a:lumOff val="40000"/>
                  </a:schemeClr>
                </a:solidFill>
              </a:rPr>
              <a:t>We are not machines</a:t>
            </a:r>
            <a:r>
              <a:rPr lang="en-US" altLang="zh-TW" dirty="0">
                <a:solidFill>
                  <a:schemeClr val="bg1"/>
                </a:solidFill>
              </a:rPr>
              <a:t>!” for improving workers</a:t>
            </a:r>
            <a:r>
              <a:rPr lang="en-US" altLang="zh-TW" dirty="0">
                <a:solidFill>
                  <a:schemeClr val="bg1"/>
                </a:solidFill>
                <a:latin typeface="Arial" panose="020B0604020202020204" pitchFamily="34" charset="0"/>
              </a:rPr>
              <a:t>’</a:t>
            </a:r>
            <a:r>
              <a:rPr lang="en-US" altLang="zh-TW" dirty="0">
                <a:solidFill>
                  <a:schemeClr val="bg1"/>
                </a:solidFill>
              </a:rPr>
              <a:t> rights (1970).</a:t>
            </a:r>
          </a:p>
        </p:txBody>
      </p:sp>
      <p:sp>
        <p:nvSpPr>
          <p:cNvPr id="12" name="직사각형 11">
            <a:extLst>
              <a:ext uri="{FF2B5EF4-FFF2-40B4-BE49-F238E27FC236}">
                <a16:creationId xmlns:a16="http://schemas.microsoft.com/office/drawing/2014/main" id="{A4B9C9D1-F81E-483B-85E9-84389B85540C}"/>
              </a:ext>
            </a:extLst>
          </p:cNvPr>
          <p:cNvSpPr/>
          <p:nvPr/>
        </p:nvSpPr>
        <p:spPr>
          <a:xfrm>
            <a:off x="686555" y="6077717"/>
            <a:ext cx="6096000" cy="646331"/>
          </a:xfrm>
          <a:prstGeom prst="rect">
            <a:avLst/>
          </a:prstGeom>
        </p:spPr>
        <p:txBody>
          <a:bodyPr>
            <a:spAutoFit/>
          </a:bodyPr>
          <a:lstStyle/>
          <a:p>
            <a:r>
              <a:rPr lang="en-US" altLang="ko-KR" dirty="0">
                <a:solidFill>
                  <a:schemeClr val="bg1"/>
                </a:solidFill>
              </a:rPr>
              <a:t>General Park Chung-</a:t>
            </a:r>
            <a:r>
              <a:rPr lang="en-US" altLang="ko-KR" dirty="0" err="1">
                <a:solidFill>
                  <a:schemeClr val="bg1"/>
                </a:solidFill>
              </a:rPr>
              <a:t>hee</a:t>
            </a:r>
            <a:r>
              <a:rPr lang="en-US" altLang="ko-KR" dirty="0">
                <a:solidFill>
                  <a:schemeClr val="bg1"/>
                </a:solidFill>
              </a:rPr>
              <a:t> (front)</a:t>
            </a:r>
          </a:p>
          <a:p>
            <a:r>
              <a:rPr lang="en-US" altLang="ko-KR" dirty="0">
                <a:solidFill>
                  <a:schemeClr val="bg1"/>
                </a:solidFill>
              </a:rPr>
              <a:t>In a military coup in May 16th, 1961</a:t>
            </a:r>
          </a:p>
        </p:txBody>
      </p:sp>
    </p:spTree>
    <p:extLst>
      <p:ext uri="{BB962C8B-B14F-4D97-AF65-F5344CB8AC3E}">
        <p14:creationId xmlns:p14="http://schemas.microsoft.com/office/powerpoint/2010/main" val="163762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311012" y="206593"/>
            <a:ext cx="11628269" cy="2746157"/>
          </a:xfrm>
        </p:spPr>
        <p:txBody>
          <a:bodyPr>
            <a:normAutofit fontScale="90000"/>
          </a:bodyPr>
          <a:lstStyle/>
          <a:p>
            <a:r>
              <a:rPr lang="en-US" altLang="ko-KR" sz="2800" b="1" dirty="0">
                <a:solidFill>
                  <a:srgbClr val="FF0000"/>
                </a:solidFill>
              </a:rPr>
              <a:t>&lt;87 regime&gt;</a:t>
            </a:r>
            <a:br>
              <a:rPr lang="en-US" altLang="ko-KR" sz="2800" b="1" dirty="0">
                <a:solidFill>
                  <a:srgbClr val="FF0000"/>
                </a:solidFill>
              </a:rPr>
            </a:br>
            <a:br>
              <a:rPr lang="en-US" altLang="ko-KR" sz="2800" b="1" dirty="0">
                <a:solidFill>
                  <a:srgbClr val="FF0000"/>
                </a:solidFill>
              </a:rPr>
            </a:br>
            <a:r>
              <a:rPr lang="en-US" altLang="ko-KR" sz="2200" b="1" dirty="0">
                <a:solidFill>
                  <a:srgbClr val="0070C0"/>
                </a:solidFill>
              </a:rPr>
              <a:t>- park </a:t>
            </a:r>
            <a:r>
              <a:rPr lang="en-US" altLang="ko-KR" sz="2200" b="1" dirty="0" err="1">
                <a:solidFill>
                  <a:srgbClr val="0070C0"/>
                </a:solidFill>
              </a:rPr>
              <a:t>chung-hee’s</a:t>
            </a:r>
            <a:r>
              <a:rPr lang="en-US" altLang="ko-KR" sz="2200" b="1" dirty="0">
                <a:solidFill>
                  <a:srgbClr val="0070C0"/>
                </a:solidFill>
              </a:rPr>
              <a:t> assassination (Oct. 1979) </a:t>
            </a:r>
            <a:br>
              <a:rPr lang="en-US" altLang="ko-KR" sz="2200" b="1" dirty="0">
                <a:solidFill>
                  <a:srgbClr val="0070C0"/>
                </a:solidFill>
              </a:rPr>
            </a:br>
            <a:r>
              <a:rPr lang="en-US" altLang="ko-KR" sz="2200" b="1" dirty="0">
                <a:solidFill>
                  <a:srgbClr val="0070C0"/>
                </a:solidFill>
              </a:rPr>
              <a:t>-&gt; the new military junta’s coup (Dec. 1979)  </a:t>
            </a:r>
            <a:br>
              <a:rPr lang="en-US" altLang="ko-KR" sz="2200" b="1" dirty="0">
                <a:solidFill>
                  <a:srgbClr val="0070C0"/>
                </a:solidFill>
              </a:rPr>
            </a:br>
            <a:r>
              <a:rPr lang="en-US" altLang="ko-KR" sz="2200" b="1" dirty="0">
                <a:solidFill>
                  <a:srgbClr val="0070C0"/>
                </a:solidFill>
              </a:rPr>
              <a:t>-&gt; Gwangju democratic uprising (May 1980) </a:t>
            </a:r>
            <a:br>
              <a:rPr lang="en-US" altLang="ko-KR" sz="2200" b="1" dirty="0">
                <a:solidFill>
                  <a:srgbClr val="0070C0"/>
                </a:solidFill>
              </a:rPr>
            </a:br>
            <a:r>
              <a:rPr lang="en-US" altLang="ko-KR" sz="2200" b="1" dirty="0">
                <a:solidFill>
                  <a:srgbClr val="0070C0"/>
                </a:solidFill>
              </a:rPr>
              <a:t>-&gt; repression and massacre by the new military junta in Gwangju (May 1980)</a:t>
            </a:r>
            <a:br>
              <a:rPr lang="en-US" altLang="ko-KR" sz="2200" b="1" dirty="0">
                <a:solidFill>
                  <a:srgbClr val="0070C0"/>
                </a:solidFill>
              </a:rPr>
            </a:br>
            <a:r>
              <a:rPr lang="en-US" altLang="ko-KR" sz="2200" b="1" dirty="0">
                <a:solidFill>
                  <a:srgbClr val="0070C0"/>
                </a:solidFill>
              </a:rPr>
              <a:t>-&gt; radicalization of students’ activism in the 1980s -&gt; Democratic transition (1987)</a:t>
            </a:r>
            <a:endParaRPr lang="ko-KR" altLang="en-US" sz="2200" b="1" dirty="0">
              <a:solidFill>
                <a:srgbClr val="0070C0"/>
              </a:solidFill>
            </a:endParaRPr>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6</a:t>
            </a:fld>
            <a:endParaRPr lang="ko-KR" altLang="en-US">
              <a:solidFill>
                <a:srgbClr val="04617B">
                  <a:shade val="90000"/>
                </a:srgbClr>
              </a:solidFill>
            </a:endParaRPr>
          </a:p>
        </p:txBody>
      </p:sp>
      <p:pic>
        <p:nvPicPr>
          <p:cNvPr id="1026" name="Picture 2" descr="gwangju uprisingì ëí ì´ë¯¸ì§ ê²ìê²°ê³¼">
            <a:extLst>
              <a:ext uri="{FF2B5EF4-FFF2-40B4-BE49-F238E27FC236}">
                <a16:creationId xmlns:a16="http://schemas.microsoft.com/office/drawing/2014/main" id="{5FEFC0EA-B7AA-47DC-B849-63E59F22D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18" y="3121024"/>
            <a:ext cx="3965219" cy="2624137"/>
          </a:xfrm>
          <a:prstGeom prst="rect">
            <a:avLst/>
          </a:prstGeom>
          <a:noFill/>
          <a:extLst>
            <a:ext uri="{909E8E84-426E-40DD-AFC4-6F175D3DCCD1}">
              <a14:hiddenFill xmlns:a14="http://schemas.microsoft.com/office/drawing/2010/main">
                <a:solidFill>
                  <a:srgbClr val="FFFFFF"/>
                </a:solidFill>
              </a14:hiddenFill>
            </a:ext>
          </a:extLst>
        </p:spPr>
      </p:pic>
      <p:sp>
        <p:nvSpPr>
          <p:cNvPr id="12" name="직사각형 11">
            <a:extLst>
              <a:ext uri="{FF2B5EF4-FFF2-40B4-BE49-F238E27FC236}">
                <a16:creationId xmlns:a16="http://schemas.microsoft.com/office/drawing/2014/main" id="{5B1AC3A8-102C-47E4-9AA4-38B27723202D}"/>
              </a:ext>
            </a:extLst>
          </p:cNvPr>
          <p:cNvSpPr/>
          <p:nvPr/>
        </p:nvSpPr>
        <p:spPr>
          <a:xfrm>
            <a:off x="686555" y="5786735"/>
            <a:ext cx="4038285" cy="923330"/>
          </a:xfrm>
          <a:prstGeom prst="rect">
            <a:avLst/>
          </a:prstGeom>
        </p:spPr>
        <p:txBody>
          <a:bodyPr wrap="none">
            <a:spAutoFit/>
          </a:bodyPr>
          <a:lstStyle/>
          <a:p>
            <a:r>
              <a:rPr lang="en-US" altLang="ko-KR" dirty="0">
                <a:solidFill>
                  <a:schemeClr val="bg1"/>
                </a:solidFill>
              </a:rPr>
              <a:t>Citizens gathering in Gwangju </a:t>
            </a:r>
          </a:p>
          <a:p>
            <a:r>
              <a:rPr lang="en-US" altLang="ko-KR" dirty="0">
                <a:solidFill>
                  <a:schemeClr val="bg1"/>
                </a:solidFill>
              </a:rPr>
              <a:t>against the new military repression</a:t>
            </a:r>
          </a:p>
          <a:p>
            <a:r>
              <a:rPr lang="en-US" altLang="ko-KR" dirty="0">
                <a:solidFill>
                  <a:schemeClr val="bg1"/>
                </a:solidFill>
              </a:rPr>
              <a:t> (May, 1980)</a:t>
            </a:r>
            <a:endParaRPr lang="ko-KR" altLang="en-US" dirty="0">
              <a:solidFill>
                <a:schemeClr val="bg1"/>
              </a:solidFill>
            </a:endParaRPr>
          </a:p>
        </p:txBody>
      </p:sp>
      <p:pic>
        <p:nvPicPr>
          <p:cNvPr id="1028" name="Picture 4" descr="ê´ì£¼í­ìì ëí ì´ë¯¸ì§ ê²ìê²°ê³¼">
            <a:extLst>
              <a:ext uri="{FF2B5EF4-FFF2-40B4-BE49-F238E27FC236}">
                <a16:creationId xmlns:a16="http://schemas.microsoft.com/office/drawing/2014/main" id="{6D295C6C-E17B-4163-9C76-A239CD8A8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268" y="3085404"/>
            <a:ext cx="2095500" cy="2568677"/>
          </a:xfrm>
          <a:prstGeom prst="rect">
            <a:avLst/>
          </a:prstGeom>
          <a:noFill/>
          <a:extLst>
            <a:ext uri="{909E8E84-426E-40DD-AFC4-6F175D3DCCD1}">
              <a14:hiddenFill xmlns:a14="http://schemas.microsoft.com/office/drawing/2010/main">
                <a:solidFill>
                  <a:srgbClr val="FFFFFF"/>
                </a:solidFill>
              </a14:hiddenFill>
            </a:ext>
          </a:extLst>
        </p:spPr>
      </p:pic>
      <p:sp>
        <p:nvSpPr>
          <p:cNvPr id="13" name="화살표: 왼쪽/오른쪽 12">
            <a:extLst>
              <a:ext uri="{FF2B5EF4-FFF2-40B4-BE49-F238E27FC236}">
                <a16:creationId xmlns:a16="http://schemas.microsoft.com/office/drawing/2014/main" id="{C4EE484F-CE81-41AE-9CB4-B2A66B9C0686}"/>
              </a:ext>
            </a:extLst>
          </p:cNvPr>
          <p:cNvSpPr/>
          <p:nvPr/>
        </p:nvSpPr>
        <p:spPr>
          <a:xfrm>
            <a:off x="4292119" y="4151993"/>
            <a:ext cx="865442" cy="5621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2B6CFCC9-BBC4-4601-B9A7-A2E9DBEA0105}"/>
              </a:ext>
            </a:extLst>
          </p:cNvPr>
          <p:cNvSpPr/>
          <p:nvPr/>
        </p:nvSpPr>
        <p:spPr>
          <a:xfrm>
            <a:off x="5181577" y="5662811"/>
            <a:ext cx="2874505" cy="923330"/>
          </a:xfrm>
          <a:prstGeom prst="rect">
            <a:avLst/>
          </a:prstGeom>
        </p:spPr>
        <p:txBody>
          <a:bodyPr wrap="none">
            <a:spAutoFit/>
          </a:bodyPr>
          <a:lstStyle/>
          <a:p>
            <a:r>
              <a:rPr lang="en-US" altLang="ko-KR" dirty="0">
                <a:solidFill>
                  <a:schemeClr val="bg1"/>
                </a:solidFill>
              </a:rPr>
              <a:t>Military to repress </a:t>
            </a:r>
          </a:p>
          <a:p>
            <a:r>
              <a:rPr lang="en-US" altLang="ko-KR" dirty="0">
                <a:solidFill>
                  <a:schemeClr val="bg1"/>
                </a:solidFill>
              </a:rPr>
              <a:t>the uprising in Gwangju </a:t>
            </a:r>
          </a:p>
          <a:p>
            <a:r>
              <a:rPr lang="en-US" altLang="ko-KR" dirty="0">
                <a:solidFill>
                  <a:schemeClr val="bg1"/>
                </a:solidFill>
              </a:rPr>
              <a:t>(May, 1980)</a:t>
            </a:r>
            <a:endParaRPr lang="ko-KR" altLang="en-US" dirty="0">
              <a:solidFill>
                <a:schemeClr val="bg1"/>
              </a:solidFill>
            </a:endParaRPr>
          </a:p>
        </p:txBody>
      </p:sp>
      <p:sp>
        <p:nvSpPr>
          <p:cNvPr id="15" name="화살표: 오른쪽 14">
            <a:extLst>
              <a:ext uri="{FF2B5EF4-FFF2-40B4-BE49-F238E27FC236}">
                <a16:creationId xmlns:a16="http://schemas.microsoft.com/office/drawing/2014/main" id="{62F3900C-1F38-46EA-89C9-CD8462EB1A7B}"/>
              </a:ext>
            </a:extLst>
          </p:cNvPr>
          <p:cNvSpPr/>
          <p:nvPr/>
        </p:nvSpPr>
        <p:spPr>
          <a:xfrm>
            <a:off x="7474836" y="4151993"/>
            <a:ext cx="5812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0" name="Picture 6" descr="80ëë íìì´ëì ëí ì´ë¯¸ì§ ê²ìê²°ê³¼">
            <a:extLst>
              <a:ext uri="{FF2B5EF4-FFF2-40B4-BE49-F238E27FC236}">
                <a16:creationId xmlns:a16="http://schemas.microsoft.com/office/drawing/2014/main" id="{085EDF44-D5ED-485C-B737-53D69836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221" y="3154561"/>
            <a:ext cx="3911061" cy="2457450"/>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a:extLst>
              <a:ext uri="{FF2B5EF4-FFF2-40B4-BE49-F238E27FC236}">
                <a16:creationId xmlns:a16="http://schemas.microsoft.com/office/drawing/2014/main" id="{E69924CF-B741-4FB2-B7A5-E66B1B45C844}"/>
              </a:ext>
            </a:extLst>
          </p:cNvPr>
          <p:cNvSpPr/>
          <p:nvPr/>
        </p:nvSpPr>
        <p:spPr>
          <a:xfrm>
            <a:off x="8225096" y="5662811"/>
            <a:ext cx="3122971" cy="646331"/>
          </a:xfrm>
          <a:prstGeom prst="rect">
            <a:avLst/>
          </a:prstGeom>
        </p:spPr>
        <p:txBody>
          <a:bodyPr wrap="none">
            <a:spAutoFit/>
          </a:bodyPr>
          <a:lstStyle/>
          <a:p>
            <a:r>
              <a:rPr lang="en-US" altLang="ko-KR" dirty="0">
                <a:solidFill>
                  <a:schemeClr val="bg1"/>
                </a:solidFill>
              </a:rPr>
              <a:t>College students’ activism</a:t>
            </a:r>
          </a:p>
          <a:p>
            <a:r>
              <a:rPr lang="en-US" altLang="ko-KR" dirty="0">
                <a:solidFill>
                  <a:schemeClr val="bg1"/>
                </a:solidFill>
              </a:rPr>
              <a:t> in the 1980s</a:t>
            </a:r>
            <a:endParaRPr lang="ko-KR" altLang="en-US" dirty="0">
              <a:solidFill>
                <a:schemeClr val="bg1"/>
              </a:solidFill>
            </a:endParaRPr>
          </a:p>
        </p:txBody>
      </p:sp>
    </p:spTree>
    <p:extLst>
      <p:ext uri="{BB962C8B-B14F-4D97-AF65-F5344CB8AC3E}">
        <p14:creationId xmlns:p14="http://schemas.microsoft.com/office/powerpoint/2010/main" val="301582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7</a:t>
            </a:fld>
            <a:endParaRPr lang="ko-KR" altLang="en-US">
              <a:solidFill>
                <a:srgbClr val="04617B">
                  <a:shade val="90000"/>
                </a:srgbClr>
              </a:solidFill>
            </a:endParaRPr>
          </a:p>
        </p:txBody>
      </p:sp>
      <p:pic>
        <p:nvPicPr>
          <p:cNvPr id="5" name="Picture 3">
            <a:extLst>
              <a:ext uri="{FF2B5EF4-FFF2-40B4-BE49-F238E27FC236}">
                <a16:creationId xmlns:a16="http://schemas.microsoft.com/office/drawing/2014/main" id="{06FFA246-43A1-44B5-A47E-729967898E82}"/>
              </a:ext>
            </a:extLst>
          </p:cNvPr>
          <p:cNvPicPr>
            <a:picLocks noGrp="1" noChangeAspect="1" noChangeArrowheads="1"/>
          </p:cNvPicPr>
          <p:nvPr>
            <p:ph idx="1"/>
          </p:nvPr>
        </p:nvPicPr>
        <p:blipFill>
          <a:blip r:embed="rId2" cstate="print"/>
          <a:srcRect/>
          <a:stretch>
            <a:fillRect/>
          </a:stretch>
        </p:blipFill>
        <p:spPr bwMode="auto">
          <a:xfrm>
            <a:off x="8457823" y="964694"/>
            <a:ext cx="2819400" cy="4286250"/>
          </a:xfrm>
          <a:prstGeom prst="rect">
            <a:avLst/>
          </a:prstGeom>
          <a:noFill/>
          <a:ln w="9525">
            <a:noFill/>
            <a:miter lim="800000"/>
            <a:headEnd/>
            <a:tailEnd/>
          </a:ln>
        </p:spPr>
      </p:pic>
      <p:sp>
        <p:nvSpPr>
          <p:cNvPr id="6" name="직사각형 5">
            <a:extLst>
              <a:ext uri="{FF2B5EF4-FFF2-40B4-BE49-F238E27FC236}">
                <a16:creationId xmlns:a16="http://schemas.microsoft.com/office/drawing/2014/main" id="{03B8FE04-E2CA-4EDC-ADB4-345D062C3092}"/>
              </a:ext>
            </a:extLst>
          </p:cNvPr>
          <p:cNvSpPr/>
          <p:nvPr/>
        </p:nvSpPr>
        <p:spPr>
          <a:xfrm>
            <a:off x="7962899" y="5431641"/>
            <a:ext cx="3733801" cy="923330"/>
          </a:xfrm>
          <a:prstGeom prst="rect">
            <a:avLst/>
          </a:prstGeom>
        </p:spPr>
        <p:txBody>
          <a:bodyPr wrap="square">
            <a:spAutoFit/>
          </a:bodyPr>
          <a:lstStyle/>
          <a:p>
            <a:r>
              <a:rPr lang="en-US" altLang="ko-KR" dirty="0">
                <a:solidFill>
                  <a:schemeClr val="bg1"/>
                </a:solidFill>
              </a:rPr>
              <a:t>July &amp; August great workers' struggles for </a:t>
            </a:r>
            <a:r>
              <a:rPr lang="en-US" altLang="ko-KR" b="1" dirty="0">
                <a:solidFill>
                  <a:schemeClr val="bg2">
                    <a:lumMod val="60000"/>
                    <a:lumOff val="40000"/>
                  </a:schemeClr>
                </a:solidFill>
              </a:rPr>
              <a:t>democratic unionization</a:t>
            </a:r>
            <a:r>
              <a:rPr lang="en-US" altLang="ko-KR" dirty="0">
                <a:solidFill>
                  <a:schemeClr val="bg1"/>
                </a:solidFill>
              </a:rPr>
              <a:t>(1987, Ulsan)</a:t>
            </a:r>
          </a:p>
        </p:txBody>
      </p:sp>
      <p:pic>
        <p:nvPicPr>
          <p:cNvPr id="8" name="그림 7">
            <a:extLst>
              <a:ext uri="{FF2B5EF4-FFF2-40B4-BE49-F238E27FC236}">
                <a16:creationId xmlns:a16="http://schemas.microsoft.com/office/drawing/2014/main" id="{D4F31988-A22A-4AC7-AA96-E938BC502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8" y="819695"/>
            <a:ext cx="2335281" cy="3712834"/>
          </a:xfrm>
          <a:prstGeom prst="rect">
            <a:avLst/>
          </a:prstGeom>
        </p:spPr>
      </p:pic>
      <p:pic>
        <p:nvPicPr>
          <p:cNvPr id="10" name="그림 9">
            <a:extLst>
              <a:ext uri="{FF2B5EF4-FFF2-40B4-BE49-F238E27FC236}">
                <a16:creationId xmlns:a16="http://schemas.microsoft.com/office/drawing/2014/main" id="{D7B45048-F31D-431C-88A4-2ED847449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437" y="356538"/>
            <a:ext cx="5238750" cy="3457575"/>
          </a:xfrm>
          <a:prstGeom prst="rect">
            <a:avLst/>
          </a:prstGeom>
        </p:spPr>
      </p:pic>
      <p:sp>
        <p:nvSpPr>
          <p:cNvPr id="11" name="직사각형 10">
            <a:extLst>
              <a:ext uri="{FF2B5EF4-FFF2-40B4-BE49-F238E27FC236}">
                <a16:creationId xmlns:a16="http://schemas.microsoft.com/office/drawing/2014/main" id="{6B38F9FF-51A9-473D-BCC1-BBFFCDA18A66}"/>
              </a:ext>
            </a:extLst>
          </p:cNvPr>
          <p:cNvSpPr/>
          <p:nvPr/>
        </p:nvSpPr>
        <p:spPr>
          <a:xfrm>
            <a:off x="3798442" y="3976545"/>
            <a:ext cx="3937138" cy="646331"/>
          </a:xfrm>
          <a:prstGeom prst="rect">
            <a:avLst/>
          </a:prstGeom>
        </p:spPr>
        <p:txBody>
          <a:bodyPr wrap="square">
            <a:spAutoFit/>
          </a:bodyPr>
          <a:lstStyle/>
          <a:p>
            <a:r>
              <a:rPr lang="en-US" altLang="ko-KR" dirty="0">
                <a:solidFill>
                  <a:schemeClr val="bg1"/>
                </a:solidFill>
              </a:rPr>
              <a:t>June Democratization Movement</a:t>
            </a:r>
          </a:p>
          <a:p>
            <a:r>
              <a:rPr lang="en-US" altLang="ko-KR" dirty="0">
                <a:solidFill>
                  <a:schemeClr val="bg1"/>
                </a:solidFill>
              </a:rPr>
              <a:t>(1987, Seoul)</a:t>
            </a:r>
            <a:endParaRPr lang="ko-KR" altLang="en-US" dirty="0"/>
          </a:p>
        </p:txBody>
      </p:sp>
      <p:sp>
        <p:nvSpPr>
          <p:cNvPr id="3" name="직사각형 2">
            <a:extLst>
              <a:ext uri="{FF2B5EF4-FFF2-40B4-BE49-F238E27FC236}">
                <a16:creationId xmlns:a16="http://schemas.microsoft.com/office/drawing/2014/main" id="{A0F15BBA-27C1-4F16-991F-85D754D87C13}"/>
              </a:ext>
            </a:extLst>
          </p:cNvPr>
          <p:cNvSpPr/>
          <p:nvPr/>
        </p:nvSpPr>
        <p:spPr>
          <a:xfrm>
            <a:off x="190500" y="5250944"/>
            <a:ext cx="6457950" cy="1477328"/>
          </a:xfrm>
          <a:prstGeom prst="rect">
            <a:avLst/>
          </a:prstGeom>
        </p:spPr>
        <p:txBody>
          <a:bodyPr wrap="square">
            <a:spAutoFit/>
          </a:bodyPr>
          <a:lstStyle/>
          <a:p>
            <a:r>
              <a:rPr lang="en-US" altLang="ko-KR" dirty="0">
                <a:solidFill>
                  <a:schemeClr val="bg1"/>
                </a:solidFill>
              </a:rPr>
              <a:t>(Lee Han-</a:t>
            </a:r>
            <a:r>
              <a:rPr lang="en-US" altLang="ko-KR" dirty="0" err="1">
                <a:solidFill>
                  <a:schemeClr val="bg1"/>
                </a:solidFill>
              </a:rPr>
              <a:t>Yeol</a:t>
            </a:r>
            <a:r>
              <a:rPr lang="en-US" altLang="ko-KR" dirty="0">
                <a:solidFill>
                  <a:schemeClr val="bg1"/>
                </a:solidFill>
              </a:rPr>
              <a:t>, </a:t>
            </a:r>
          </a:p>
          <a:p>
            <a:r>
              <a:rPr lang="en-US" altLang="ko-KR" dirty="0">
                <a:solidFill>
                  <a:schemeClr val="bg1"/>
                </a:solidFill>
              </a:rPr>
              <a:t>A univ. student who was hit by a tear-gas bullet while demonstrating for democracy at Yonsei Univ. in June 1987. His death in July led to rising </a:t>
            </a:r>
            <a:r>
              <a:rPr lang="en-US" altLang="ko-KR" b="1" dirty="0">
                <a:solidFill>
                  <a:schemeClr val="bg2">
                    <a:lumMod val="60000"/>
                    <a:lumOff val="40000"/>
                  </a:schemeClr>
                </a:solidFill>
              </a:rPr>
              <a:t>resistance against the new military junta and for constitutional reform</a:t>
            </a:r>
            <a:r>
              <a:rPr lang="en-US" altLang="ko-KR" dirty="0">
                <a:solidFill>
                  <a:schemeClr val="bg1"/>
                </a:solidFill>
              </a:rPr>
              <a:t>.)</a:t>
            </a:r>
            <a:endParaRPr lang="ko-KR" altLang="en-US" dirty="0"/>
          </a:p>
        </p:txBody>
      </p:sp>
    </p:spTree>
    <p:extLst>
      <p:ext uri="{BB962C8B-B14F-4D97-AF65-F5344CB8AC3E}">
        <p14:creationId xmlns:p14="http://schemas.microsoft.com/office/powerpoint/2010/main" val="15120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2057400" y="336508"/>
            <a:ext cx="10039350" cy="1627666"/>
          </a:xfrm>
        </p:spPr>
        <p:txBody>
          <a:bodyPr>
            <a:normAutofit fontScale="90000"/>
          </a:bodyPr>
          <a:lstStyle/>
          <a:p>
            <a:r>
              <a:rPr lang="en-US" altLang="ko-KR" sz="2800" b="1" dirty="0">
                <a:solidFill>
                  <a:srgbClr val="FF0000"/>
                </a:solidFill>
              </a:rPr>
              <a:t>&lt;97 regime&gt;            </a:t>
            </a:r>
            <a:r>
              <a:rPr lang="en-US" altLang="ko-KR" sz="2200" b="1" dirty="0">
                <a:solidFill>
                  <a:srgbClr val="0070C0"/>
                </a:solidFill>
              </a:rPr>
              <a:t>- Financial crisis (1997) -&gt; neoliberal reforms -&gt; increasing inequality + insecurity</a:t>
            </a:r>
            <a:br>
              <a:rPr lang="en-US" altLang="ko-KR" sz="2200" b="1" dirty="0">
                <a:solidFill>
                  <a:srgbClr val="0070C0"/>
                </a:solidFill>
              </a:rPr>
            </a:br>
            <a:r>
              <a:rPr lang="en-US" altLang="ko-KR" sz="2200" b="1" dirty="0">
                <a:solidFill>
                  <a:srgbClr val="0070C0"/>
                </a:solidFill>
              </a:rPr>
              <a:t>                                         - longtime opposition/liberal leader Kim </a:t>
            </a:r>
            <a:r>
              <a:rPr lang="en-US" altLang="ko-KR" sz="2200" b="1" dirty="0" err="1">
                <a:solidFill>
                  <a:srgbClr val="0070C0"/>
                </a:solidFill>
              </a:rPr>
              <a:t>Dae-jung</a:t>
            </a:r>
            <a:br>
              <a:rPr lang="en-US" altLang="ko-KR" sz="2200" b="1" dirty="0">
                <a:solidFill>
                  <a:srgbClr val="0070C0"/>
                </a:solidFill>
              </a:rPr>
            </a:br>
            <a:r>
              <a:rPr lang="en-US" altLang="ko-KR" sz="2200" b="1" dirty="0">
                <a:solidFill>
                  <a:srgbClr val="0070C0"/>
                </a:solidFill>
              </a:rPr>
              <a:t>                                           elected to be president (1997)  -&gt; societal</a:t>
            </a:r>
            <a:br>
              <a:rPr lang="en-US" altLang="ko-KR" sz="2200" b="1" dirty="0">
                <a:solidFill>
                  <a:srgbClr val="0070C0"/>
                </a:solidFill>
              </a:rPr>
            </a:br>
            <a:r>
              <a:rPr lang="en-US" altLang="ko-KR" sz="2200" b="1" dirty="0">
                <a:solidFill>
                  <a:srgbClr val="0070C0"/>
                </a:solidFill>
              </a:rPr>
              <a:t>                                           liberalism rules</a:t>
            </a:r>
            <a:br>
              <a:rPr lang="en-US" altLang="ko-KR" sz="2200" b="1" dirty="0">
                <a:solidFill>
                  <a:srgbClr val="0070C0"/>
                </a:solidFill>
              </a:rPr>
            </a:br>
            <a:r>
              <a:rPr lang="en-US" altLang="ko-KR" sz="2200" b="1" dirty="0">
                <a:solidFill>
                  <a:srgbClr val="0070C0"/>
                </a:solidFill>
              </a:rPr>
              <a:t>                                         - détente btw north and south </a:t>
            </a:r>
            <a:r>
              <a:rPr lang="en-US" altLang="ko-KR" sz="2200" b="1" dirty="0" err="1">
                <a:solidFill>
                  <a:srgbClr val="0070C0"/>
                </a:solidFill>
              </a:rPr>
              <a:t>korea</a:t>
            </a:r>
            <a:r>
              <a:rPr lang="en-US" altLang="ko-KR" sz="2200" b="1" dirty="0">
                <a:solidFill>
                  <a:srgbClr val="0070C0"/>
                </a:solidFill>
              </a:rPr>
              <a:t> </a:t>
            </a:r>
            <a:br>
              <a:rPr lang="en-US" altLang="ko-KR" sz="2200" b="1" dirty="0">
                <a:solidFill>
                  <a:srgbClr val="FF0000"/>
                </a:solidFill>
              </a:rPr>
            </a:br>
            <a:endParaRPr lang="ko-KR" altLang="en-US" sz="2200" b="1" dirty="0"/>
          </a:p>
        </p:txBody>
      </p:sp>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8</a:t>
            </a:fld>
            <a:endParaRPr lang="ko-KR" altLang="en-US">
              <a:solidFill>
                <a:srgbClr val="04617B">
                  <a:shade val="90000"/>
                </a:srgbClr>
              </a:solidFill>
            </a:endParaRPr>
          </a:p>
        </p:txBody>
      </p:sp>
      <p:pic>
        <p:nvPicPr>
          <p:cNvPr id="5" name="Picture 3">
            <a:extLst>
              <a:ext uri="{FF2B5EF4-FFF2-40B4-BE49-F238E27FC236}">
                <a16:creationId xmlns:a16="http://schemas.microsoft.com/office/drawing/2014/main" id="{5C0811F1-1EBD-4756-AD0B-FA029D03B531}"/>
              </a:ext>
            </a:extLst>
          </p:cNvPr>
          <p:cNvPicPr>
            <a:picLocks noGrp="1" noChangeAspect="1" noChangeArrowheads="1"/>
          </p:cNvPicPr>
          <p:nvPr>
            <p:ph idx="1"/>
          </p:nvPr>
        </p:nvPicPr>
        <p:blipFill>
          <a:blip r:embed="rId2" cstate="print"/>
          <a:srcRect/>
          <a:stretch>
            <a:fillRect/>
          </a:stretch>
        </p:blipFill>
        <p:spPr bwMode="auto">
          <a:xfrm>
            <a:off x="1334963" y="1056446"/>
            <a:ext cx="3711045" cy="2426452"/>
          </a:xfrm>
          <a:prstGeom prst="rect">
            <a:avLst/>
          </a:prstGeom>
          <a:noFill/>
          <a:ln w="9525">
            <a:noFill/>
            <a:miter lim="800000"/>
            <a:headEnd/>
            <a:tailEnd/>
          </a:ln>
        </p:spPr>
      </p:pic>
      <p:pic>
        <p:nvPicPr>
          <p:cNvPr id="6" name="Picture 4" descr="한국 외환위기에 대한 이미지 검색결과">
            <a:extLst>
              <a:ext uri="{FF2B5EF4-FFF2-40B4-BE49-F238E27FC236}">
                <a16:creationId xmlns:a16="http://schemas.microsoft.com/office/drawing/2014/main" id="{634A53FD-DD72-4FEA-AC40-E63896B03442}"/>
              </a:ext>
            </a:extLst>
          </p:cNvPr>
          <p:cNvPicPr>
            <a:picLocks noChangeAspect="1" noChangeArrowheads="1"/>
          </p:cNvPicPr>
          <p:nvPr/>
        </p:nvPicPr>
        <p:blipFill>
          <a:blip r:embed="rId3" cstate="print"/>
          <a:srcRect/>
          <a:stretch>
            <a:fillRect/>
          </a:stretch>
        </p:blipFill>
        <p:spPr bwMode="auto">
          <a:xfrm>
            <a:off x="1292754" y="3633540"/>
            <a:ext cx="3795462" cy="2418365"/>
          </a:xfrm>
          <a:prstGeom prst="rect">
            <a:avLst/>
          </a:prstGeom>
          <a:noFill/>
        </p:spPr>
      </p:pic>
      <p:pic>
        <p:nvPicPr>
          <p:cNvPr id="7" name="Picture 2">
            <a:extLst>
              <a:ext uri="{FF2B5EF4-FFF2-40B4-BE49-F238E27FC236}">
                <a16:creationId xmlns:a16="http://schemas.microsoft.com/office/drawing/2014/main" id="{50FDC0AC-2774-40EC-9611-22F07E0EFDDE}"/>
              </a:ext>
            </a:extLst>
          </p:cNvPr>
          <p:cNvPicPr>
            <a:picLocks noChangeAspect="1" noChangeArrowheads="1"/>
          </p:cNvPicPr>
          <p:nvPr/>
        </p:nvPicPr>
        <p:blipFill>
          <a:blip r:embed="rId4" cstate="print"/>
          <a:srcRect/>
          <a:stretch>
            <a:fillRect/>
          </a:stretch>
        </p:blipFill>
        <p:spPr bwMode="auto">
          <a:xfrm>
            <a:off x="6800850" y="2342928"/>
            <a:ext cx="4876799" cy="2929652"/>
          </a:xfrm>
          <a:prstGeom prst="rect">
            <a:avLst/>
          </a:prstGeom>
          <a:noFill/>
          <a:ln w="9525">
            <a:noFill/>
            <a:miter lim="800000"/>
            <a:headEnd/>
            <a:tailEnd/>
          </a:ln>
        </p:spPr>
      </p:pic>
      <p:sp>
        <p:nvSpPr>
          <p:cNvPr id="3" name="직사각형 2">
            <a:extLst>
              <a:ext uri="{FF2B5EF4-FFF2-40B4-BE49-F238E27FC236}">
                <a16:creationId xmlns:a16="http://schemas.microsoft.com/office/drawing/2014/main" id="{35CE5342-780F-4BB7-9EEC-395DE5437377}"/>
              </a:ext>
            </a:extLst>
          </p:cNvPr>
          <p:cNvSpPr/>
          <p:nvPr/>
        </p:nvSpPr>
        <p:spPr>
          <a:xfrm>
            <a:off x="923925" y="6061430"/>
            <a:ext cx="6096000" cy="646331"/>
          </a:xfrm>
          <a:prstGeom prst="rect">
            <a:avLst/>
          </a:prstGeom>
        </p:spPr>
        <p:txBody>
          <a:bodyPr>
            <a:spAutoFit/>
          </a:bodyPr>
          <a:lstStyle/>
          <a:p>
            <a:r>
              <a:rPr lang="en-US" altLang="ko-KR" dirty="0">
                <a:solidFill>
                  <a:schemeClr val="bg1"/>
                </a:solidFill>
              </a:rPr>
              <a:t>Asian financial crisis and neoliberal burdens of the IMF conditionalities (1997, Seoul)</a:t>
            </a:r>
            <a:endParaRPr lang="ko-KR" altLang="en-US" dirty="0"/>
          </a:p>
        </p:txBody>
      </p:sp>
      <p:sp>
        <p:nvSpPr>
          <p:cNvPr id="8" name="직사각형 7">
            <a:extLst>
              <a:ext uri="{FF2B5EF4-FFF2-40B4-BE49-F238E27FC236}">
                <a16:creationId xmlns:a16="http://schemas.microsoft.com/office/drawing/2014/main" id="{EB051888-200A-4400-9241-1939BD980DE8}"/>
              </a:ext>
            </a:extLst>
          </p:cNvPr>
          <p:cNvSpPr/>
          <p:nvPr/>
        </p:nvSpPr>
        <p:spPr>
          <a:xfrm>
            <a:off x="6172200" y="5272580"/>
            <a:ext cx="5724524" cy="646331"/>
          </a:xfrm>
          <a:prstGeom prst="rect">
            <a:avLst/>
          </a:prstGeom>
        </p:spPr>
        <p:txBody>
          <a:bodyPr wrap="square">
            <a:spAutoFit/>
          </a:bodyPr>
          <a:lstStyle/>
          <a:p>
            <a:r>
              <a:rPr lang="en-US" altLang="ko-KR" dirty="0">
                <a:solidFill>
                  <a:schemeClr val="bg1"/>
                </a:solidFill>
              </a:rPr>
              <a:t>Kim Dae-Jung (SK) and Kim Jong-Il (NK) </a:t>
            </a:r>
          </a:p>
          <a:p>
            <a:r>
              <a:rPr lang="en-US" altLang="ko-KR" dirty="0">
                <a:solidFill>
                  <a:schemeClr val="bg1"/>
                </a:solidFill>
              </a:rPr>
              <a:t>at the First North-South Summit (2000, </a:t>
            </a:r>
            <a:r>
              <a:rPr lang="en-US" altLang="ko-KR" dirty="0" err="1">
                <a:solidFill>
                  <a:schemeClr val="bg1"/>
                </a:solidFill>
              </a:rPr>
              <a:t>Pyong</a:t>
            </a:r>
            <a:r>
              <a:rPr lang="en-US" altLang="ko-KR" dirty="0">
                <a:solidFill>
                  <a:schemeClr val="bg1"/>
                </a:solidFill>
              </a:rPr>
              <a:t> Yang)</a:t>
            </a:r>
            <a:endParaRPr lang="ko-KR" altLang="en-US" dirty="0"/>
          </a:p>
        </p:txBody>
      </p:sp>
    </p:spTree>
    <p:extLst>
      <p:ext uri="{BB962C8B-B14F-4D97-AF65-F5344CB8AC3E}">
        <p14:creationId xmlns:p14="http://schemas.microsoft.com/office/powerpoint/2010/main" val="334453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624766" y="339646"/>
            <a:ext cx="8229600" cy="2520325"/>
          </a:xfrm>
        </p:spPr>
        <p:txBody>
          <a:bodyPr>
            <a:normAutofit fontScale="90000"/>
          </a:bodyPr>
          <a:lstStyle/>
          <a:p>
            <a:r>
              <a:rPr lang="en-US" altLang="ko-KR" sz="2800" b="1" dirty="0">
                <a:solidFill>
                  <a:srgbClr val="FF0000"/>
                </a:solidFill>
              </a:rPr>
              <a:t>&lt;2008 regime&gt;</a:t>
            </a:r>
            <a:br>
              <a:rPr lang="en-US" altLang="ko-KR" sz="2800" b="1" dirty="0">
                <a:solidFill>
                  <a:srgbClr val="FF0000"/>
                </a:solidFill>
              </a:rPr>
            </a:br>
            <a:r>
              <a:rPr lang="en-US" altLang="ko-KR" sz="2800" b="1" dirty="0">
                <a:solidFill>
                  <a:srgbClr val="FF0000"/>
                </a:solidFill>
              </a:rPr>
              <a:t> </a:t>
            </a:r>
            <a:br>
              <a:rPr lang="en-US" altLang="ko-KR" sz="2800" b="1" dirty="0">
                <a:solidFill>
                  <a:srgbClr val="FF0000"/>
                </a:solidFill>
              </a:rPr>
            </a:br>
            <a:r>
              <a:rPr lang="en-US" altLang="ko-KR" sz="2000" b="1" dirty="0">
                <a:solidFill>
                  <a:srgbClr val="0070C0"/>
                </a:solidFill>
              </a:rPr>
              <a:t>- Conservative ruling party</a:t>
            </a:r>
            <a:br>
              <a:rPr lang="en-US" altLang="ko-KR" sz="2000" b="1" dirty="0">
                <a:solidFill>
                  <a:srgbClr val="0070C0"/>
                </a:solidFill>
              </a:rPr>
            </a:br>
            <a:r>
              <a:rPr lang="en-US" altLang="ko-KR" sz="2000" b="1" dirty="0">
                <a:solidFill>
                  <a:srgbClr val="0070C0"/>
                </a:solidFill>
              </a:rPr>
              <a:t>    came back by two elections (2007, 2012)</a:t>
            </a:r>
            <a:br>
              <a:rPr lang="en-US" altLang="ko-KR" sz="2000" b="1" dirty="0">
                <a:solidFill>
                  <a:srgbClr val="0070C0"/>
                </a:solidFill>
              </a:rPr>
            </a:br>
            <a:r>
              <a:rPr lang="en-US" altLang="ko-KR" sz="2000" b="1" dirty="0">
                <a:solidFill>
                  <a:srgbClr val="0070C0"/>
                </a:solidFill>
              </a:rPr>
              <a:t>- conflicts btw N. and S. </a:t>
            </a:r>
            <a:r>
              <a:rPr lang="en-US" altLang="ko-KR" sz="2000" b="1" dirty="0" err="1">
                <a:solidFill>
                  <a:srgbClr val="0070C0"/>
                </a:solidFill>
              </a:rPr>
              <a:t>korea</a:t>
            </a:r>
            <a:r>
              <a:rPr lang="en-US" altLang="ko-KR" sz="2000" b="1" dirty="0">
                <a:solidFill>
                  <a:srgbClr val="0070C0"/>
                </a:solidFill>
              </a:rPr>
              <a:t> revived</a:t>
            </a:r>
            <a:br>
              <a:rPr lang="en-US" altLang="ko-KR" sz="2000" b="1" dirty="0">
                <a:solidFill>
                  <a:srgbClr val="0070C0"/>
                </a:solidFill>
              </a:rPr>
            </a:br>
            <a:r>
              <a:rPr lang="en-US" altLang="ko-KR" sz="2000" b="1" dirty="0">
                <a:solidFill>
                  <a:srgbClr val="0070C0"/>
                </a:solidFill>
              </a:rPr>
              <a:t>-  media control, business-friendly</a:t>
            </a:r>
            <a:br>
              <a:rPr lang="en-US" altLang="ko-KR" sz="2000" b="1" dirty="0">
                <a:solidFill>
                  <a:srgbClr val="0070C0"/>
                </a:solidFill>
              </a:rPr>
            </a:br>
            <a:r>
              <a:rPr lang="en-US" altLang="ko-KR" sz="2000" b="1" dirty="0">
                <a:solidFill>
                  <a:srgbClr val="0070C0"/>
                </a:solidFill>
              </a:rPr>
              <a:t>   anti-unionism backlash</a:t>
            </a:r>
            <a:br>
              <a:rPr lang="en-US" altLang="ko-KR" sz="2000" b="1" dirty="0">
                <a:solidFill>
                  <a:srgbClr val="0070C0"/>
                </a:solidFill>
              </a:rPr>
            </a:br>
            <a:r>
              <a:rPr lang="en-US" altLang="ko-KR" sz="2000" b="1" dirty="0">
                <a:solidFill>
                  <a:srgbClr val="0070C0"/>
                </a:solidFill>
              </a:rPr>
              <a:t>- power abuse (cronyism, bribery..) </a:t>
            </a:r>
            <a:br>
              <a:rPr lang="en-US" altLang="ko-KR" sz="2000" b="1" dirty="0">
                <a:solidFill>
                  <a:srgbClr val="0070C0"/>
                </a:solidFill>
              </a:rPr>
            </a:br>
            <a:r>
              <a:rPr lang="en-US" altLang="ko-KR" sz="2000" b="1" dirty="0">
                <a:solidFill>
                  <a:srgbClr val="0070C0"/>
                </a:solidFill>
              </a:rPr>
              <a:t>–&gt; presidential impeachment (2017)</a:t>
            </a:r>
            <a:br>
              <a:rPr lang="en-US" altLang="ko-KR" sz="2000" b="1" dirty="0">
                <a:solidFill>
                  <a:srgbClr val="0070C0"/>
                </a:solidFill>
              </a:rPr>
            </a:br>
            <a:endParaRPr lang="ko-KR" altLang="en-US" sz="2000" b="1" dirty="0">
              <a:solidFill>
                <a:srgbClr val="0070C0"/>
              </a:solidFill>
            </a:endParaRPr>
          </a:p>
        </p:txBody>
      </p:sp>
      <p:pic>
        <p:nvPicPr>
          <p:cNvPr id="6" name="내용 개체 틀 5">
            <a:extLst>
              <a:ext uri="{FF2B5EF4-FFF2-40B4-BE49-F238E27FC236}">
                <a16:creationId xmlns:a16="http://schemas.microsoft.com/office/drawing/2014/main" id="{2A347D12-C50F-42B4-840A-92D3255560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2865" y="605300"/>
            <a:ext cx="4859869" cy="3236672"/>
          </a:xfrm>
        </p:spPr>
      </p:pic>
      <p:sp>
        <p:nvSpPr>
          <p:cNvPr id="4" name="슬라이드 번호 개체 틀 3"/>
          <p:cNvSpPr>
            <a:spLocks noGrp="1"/>
          </p:cNvSpPr>
          <p:nvPr>
            <p:ph type="sldNum" sz="quarter" idx="12"/>
          </p:nvPr>
        </p:nvSpPr>
        <p:spPr/>
        <p:txBody>
          <a:bodyPr/>
          <a:lstStyle/>
          <a:p>
            <a:fld id="{02BD556B-A195-44AA-A2F0-1456B69E146E}" type="slidenum">
              <a:rPr lang="ko-KR" altLang="en-US" smtClean="0">
                <a:solidFill>
                  <a:srgbClr val="04617B">
                    <a:shade val="90000"/>
                  </a:srgbClr>
                </a:solidFill>
              </a:rPr>
              <a:pPr/>
              <a:t>9</a:t>
            </a:fld>
            <a:endParaRPr lang="ko-KR" altLang="en-US">
              <a:solidFill>
                <a:srgbClr val="04617B">
                  <a:shade val="90000"/>
                </a:srgbClr>
              </a:solidFill>
            </a:endParaRPr>
          </a:p>
        </p:txBody>
      </p:sp>
      <p:pic>
        <p:nvPicPr>
          <p:cNvPr id="8" name="그림 7">
            <a:extLst>
              <a:ext uri="{FF2B5EF4-FFF2-40B4-BE49-F238E27FC236}">
                <a16:creationId xmlns:a16="http://schemas.microsoft.com/office/drawing/2014/main" id="{6D54CF22-A8A3-4849-A955-3E397AC9C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66" y="2859971"/>
            <a:ext cx="5243004" cy="3502326"/>
          </a:xfrm>
          <a:prstGeom prst="rect">
            <a:avLst/>
          </a:prstGeom>
        </p:spPr>
      </p:pic>
      <p:pic>
        <p:nvPicPr>
          <p:cNvPr id="9" name="그림 8">
            <a:extLst>
              <a:ext uri="{FF2B5EF4-FFF2-40B4-BE49-F238E27FC236}">
                <a16:creationId xmlns:a16="http://schemas.microsoft.com/office/drawing/2014/main" id="{C390F8B6-5CC7-430D-9159-56E84713CF5D}"/>
              </a:ext>
            </a:extLst>
          </p:cNvPr>
          <p:cNvPicPr>
            <a:picLocks noChangeAspect="1"/>
          </p:cNvPicPr>
          <p:nvPr/>
        </p:nvPicPr>
        <p:blipFill>
          <a:blip r:embed="rId4"/>
          <a:stretch>
            <a:fillRect/>
          </a:stretch>
        </p:blipFill>
        <p:spPr>
          <a:xfrm>
            <a:off x="7804987" y="3841972"/>
            <a:ext cx="3057747" cy="2520325"/>
          </a:xfrm>
          <a:prstGeom prst="rect">
            <a:avLst/>
          </a:prstGeom>
        </p:spPr>
      </p:pic>
      <p:pic>
        <p:nvPicPr>
          <p:cNvPr id="10" name="그림 9">
            <a:extLst>
              <a:ext uri="{FF2B5EF4-FFF2-40B4-BE49-F238E27FC236}">
                <a16:creationId xmlns:a16="http://schemas.microsoft.com/office/drawing/2014/main" id="{D8483D3C-9D08-4AD5-AD0B-FEB8DABFBA22}"/>
              </a:ext>
            </a:extLst>
          </p:cNvPr>
          <p:cNvPicPr>
            <a:picLocks noChangeAspect="1"/>
          </p:cNvPicPr>
          <p:nvPr/>
        </p:nvPicPr>
        <p:blipFill>
          <a:blip r:embed="rId5"/>
          <a:stretch>
            <a:fillRect/>
          </a:stretch>
        </p:blipFill>
        <p:spPr>
          <a:xfrm>
            <a:off x="5988437" y="3841972"/>
            <a:ext cx="1816550" cy="2520325"/>
          </a:xfrm>
          <a:prstGeom prst="rect">
            <a:avLst/>
          </a:prstGeom>
        </p:spPr>
      </p:pic>
      <p:sp>
        <p:nvSpPr>
          <p:cNvPr id="3" name="직사각형 2">
            <a:extLst>
              <a:ext uri="{FF2B5EF4-FFF2-40B4-BE49-F238E27FC236}">
                <a16:creationId xmlns:a16="http://schemas.microsoft.com/office/drawing/2014/main" id="{1BA2CBE4-32C6-4296-AD3D-853C9B09835C}"/>
              </a:ext>
            </a:extLst>
          </p:cNvPr>
          <p:cNvSpPr/>
          <p:nvPr/>
        </p:nvSpPr>
        <p:spPr>
          <a:xfrm>
            <a:off x="767830" y="6362297"/>
            <a:ext cx="7002238" cy="369332"/>
          </a:xfrm>
          <a:prstGeom prst="rect">
            <a:avLst/>
          </a:prstGeom>
        </p:spPr>
        <p:txBody>
          <a:bodyPr wrap="none">
            <a:spAutoFit/>
          </a:bodyPr>
          <a:lstStyle/>
          <a:p>
            <a:r>
              <a:rPr lang="en-US" altLang="ko-KR" dirty="0">
                <a:solidFill>
                  <a:schemeClr val="bg1"/>
                </a:solidFill>
              </a:rPr>
              <a:t>Candlelight vigil against the conservative government (2008) </a:t>
            </a:r>
            <a:endParaRPr lang="ko-KR" altLang="en-US" dirty="0"/>
          </a:p>
        </p:txBody>
      </p:sp>
    </p:spTree>
    <p:extLst>
      <p:ext uri="{BB962C8B-B14F-4D97-AF65-F5344CB8AC3E}">
        <p14:creationId xmlns:p14="http://schemas.microsoft.com/office/powerpoint/2010/main" val="1099507269"/>
      </p:ext>
    </p:extLst>
  </p:cSld>
  <p:clrMapOvr>
    <a:masterClrMapping/>
  </p:clrMapOvr>
</p:sld>
</file>

<file path=ppt/theme/theme1.xml><?xml version="1.0" encoding="utf-8"?>
<a:theme xmlns:a="http://schemas.openxmlformats.org/drawingml/2006/main" name="슬라이스">
  <a:themeElements>
    <a:clrScheme name="슬라이스">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슬라이스">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슬라이스">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1442</TotalTime>
  <Words>1266</Words>
  <Application>Microsoft Office PowerPoint</Application>
  <PresentationFormat>와이드스크린</PresentationFormat>
  <Paragraphs>118</Paragraphs>
  <Slides>16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Arial</vt:lpstr>
      <vt:lpstr>Century Gothic</vt:lpstr>
      <vt:lpstr>Wingdings</vt:lpstr>
      <vt:lpstr>Wingdings 3</vt:lpstr>
      <vt:lpstr>슬라이스</vt:lpstr>
      <vt:lpstr>limitations of the so-called “87 regime” in south KOREA</vt:lpstr>
      <vt:lpstr>1. What is a (HISTORICAL) REGIME here? 사시대의 자연에 대한 태도와 신화적 자연관</vt:lpstr>
      <vt:lpstr>2. (HISTORICAL) REGIMES OF MODERN SOUTH KOREA</vt:lpstr>
      <vt:lpstr>3. HISTORICAL REGIMES OF MODERN SOUTH KOREA  &lt;53 regime&gt;   - origins of Anti-Communism in south korea and the global Cold War  - establishment of the national-division system</vt:lpstr>
      <vt:lpstr>&lt;61 regime&gt;  화적-Developmental authoritarianism and the seeds of labor activism in south korea 자연관</vt:lpstr>
      <vt:lpstr>&lt;87 regime&gt;  - park chung-hee’s assassination (Oct. 1979)  -&gt; the new military junta’s coup (Dec. 1979)   -&gt; Gwangju democratic uprising (May 1980)  -&gt; repression and massacre by the new military junta in Gwangju (May 1980) -&gt; radicalization of students’ activism in the 1980s -&gt; Democratic transition (1987)</vt:lpstr>
      <vt:lpstr>PowerPoint 프레젠테이션</vt:lpstr>
      <vt:lpstr>&lt;97 regime&gt;            - Financial crisis (1997) -&gt; neoliberal reforms -&gt; increasing inequality + insecurity                                          - longtime opposition/liberal leader Kim Dae-jung                                            elected to be president (1997)  -&gt; societal                                            liberalism rules                                          - détente btw north and south korea  </vt:lpstr>
      <vt:lpstr>&lt;2008 regime&gt;   - Conservative ruling party     came back by two elections (2007, 2012) - conflicts btw N. and S. korea revived -  media control, business-friendly    anti-unionism backlash - power abuse (cronyism, bribery..)  –&gt; presidential impeachment (2017) </vt:lpstr>
      <vt:lpstr>4. Shaping and features of the ‘87 REGIME’</vt:lpstr>
      <vt:lpstr>PowerPoint 프레젠테이션</vt:lpstr>
      <vt:lpstr>5. limitations of the ‘87 REGIME’</vt:lpstr>
      <vt:lpstr>PowerPoint 프레젠테이션</vt:lpstr>
      <vt:lpstr>PowerPoint 프레젠테이션</vt:lpstr>
      <vt:lpstr>PowerPoint 프레젠테이션</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limits of the so-called “87 regime” in south KOREA</dc:title>
  <dc:creator>widetop@gmail.com</dc:creator>
  <cp:lastModifiedBy>Jin-Ho Jang</cp:lastModifiedBy>
  <cp:revision>93</cp:revision>
  <dcterms:created xsi:type="dcterms:W3CDTF">2017-11-23T15:57:20Z</dcterms:created>
  <dcterms:modified xsi:type="dcterms:W3CDTF">2019-06-05T17:33:42Z</dcterms:modified>
</cp:coreProperties>
</file>