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Default Extension="jpg" ContentType="image/jpg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609600" y="156667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727"/>
                </a:moveTo>
                <a:lnTo>
                  <a:pt x="4655566" y="109727"/>
                </a:lnTo>
                <a:lnTo>
                  <a:pt x="4655566" y="0"/>
                </a:lnTo>
                <a:lnTo>
                  <a:pt x="0" y="0"/>
                </a:lnTo>
                <a:lnTo>
                  <a:pt x="0" y="10972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609600" y="1566672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 h="0">
                <a:moveTo>
                  <a:pt x="0" y="0"/>
                </a:moveTo>
                <a:lnTo>
                  <a:pt x="7958328" y="0"/>
                </a:lnTo>
              </a:path>
            </a:pathLst>
          </a:custGeom>
          <a:ln w="9144">
            <a:solidFill>
              <a:srgbClr val="CC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 h="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3592" y="299720"/>
            <a:ext cx="7836814" cy="11849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6900" y="1782521"/>
            <a:ext cx="7950200" cy="45993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222488" y="6277248"/>
            <a:ext cx="246379" cy="213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g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g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jpg"/></Relationships>
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jpg"/></Relationships>
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5800" y="2394204"/>
            <a:ext cx="4803775" cy="109855"/>
          </a:xfrm>
          <a:custGeom>
            <a:avLst/>
            <a:gdLst/>
            <a:ahLst/>
            <a:cxnLst/>
            <a:rect l="l" t="t" r="r" b="b"/>
            <a:pathLst>
              <a:path w="4803775" h="109855">
                <a:moveTo>
                  <a:pt x="0" y="109727"/>
                </a:moveTo>
                <a:lnTo>
                  <a:pt x="4803394" y="109727"/>
                </a:lnTo>
                <a:lnTo>
                  <a:pt x="4803394" y="0"/>
                </a:lnTo>
                <a:lnTo>
                  <a:pt x="0" y="0"/>
                </a:lnTo>
                <a:lnTo>
                  <a:pt x="0" y="10972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85800" y="2394204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 h="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9144">
            <a:solidFill>
              <a:srgbClr val="CC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64844" y="472186"/>
            <a:ext cx="6833870" cy="18542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4000" spc="-5"/>
              <a:t>Disappearing </a:t>
            </a:r>
            <a:r>
              <a:rPr dirty="0" sz="4000" spc="-15"/>
              <a:t>demographic  </a:t>
            </a:r>
            <a:r>
              <a:rPr dirty="0" sz="4000" spc="-10"/>
              <a:t>dividend: Growth  sustainability </a:t>
            </a:r>
            <a:r>
              <a:rPr dirty="0" sz="4000" spc="-15"/>
              <a:t>in</a:t>
            </a:r>
            <a:r>
              <a:rPr dirty="0" sz="4000" spc="50"/>
              <a:t> </a:t>
            </a:r>
            <a:r>
              <a:rPr dirty="0" sz="4000" spc="-5"/>
              <a:t>China</a:t>
            </a:r>
            <a:endParaRPr sz="4000"/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  <p:sp>
        <p:nvSpPr>
          <p:cNvPr id="5" name="object 5"/>
          <p:cNvSpPr txBox="1"/>
          <p:nvPr/>
        </p:nvSpPr>
        <p:spPr>
          <a:xfrm>
            <a:off x="1642617" y="3887567"/>
            <a:ext cx="6619240" cy="1195705"/>
          </a:xfrm>
          <a:prstGeom prst="rect">
            <a:avLst/>
          </a:prstGeom>
        </p:spPr>
        <p:txBody>
          <a:bodyPr wrap="square" lIns="0" tIns="109855" rIns="0" bIns="0" rtlCol="0" vert="horz">
            <a:spAutoFit/>
          </a:bodyPr>
          <a:lstStyle/>
          <a:p>
            <a:pPr marL="1652905">
              <a:lnSpc>
                <a:spcPct val="100000"/>
              </a:lnSpc>
              <a:spcBef>
                <a:spcPts val="865"/>
              </a:spcBef>
            </a:pPr>
            <a:r>
              <a:rPr dirty="0" sz="3200" spc="-5" b="1">
                <a:latin typeface="Verdana"/>
                <a:cs typeface="Verdana"/>
              </a:rPr>
              <a:t>Xiaomin</a:t>
            </a:r>
            <a:r>
              <a:rPr dirty="0" sz="3200" spc="10" b="1">
                <a:latin typeface="Verdana"/>
                <a:cs typeface="Verdana"/>
              </a:rPr>
              <a:t> </a:t>
            </a:r>
            <a:r>
              <a:rPr dirty="0" sz="3200" spc="-5" b="1">
                <a:latin typeface="Verdana"/>
                <a:cs typeface="Verdana"/>
              </a:rPr>
              <a:t>Gai</a:t>
            </a:r>
            <a:endParaRPr sz="32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dirty="0" sz="3200" b="1">
                <a:latin typeface="Verdana"/>
                <a:cs typeface="Verdana"/>
              </a:rPr>
              <a:t>UCSB </a:t>
            </a:r>
            <a:r>
              <a:rPr dirty="0" sz="3200" spc="0" b="1">
                <a:latin typeface="Verdana"/>
                <a:cs typeface="Verdana"/>
              </a:rPr>
              <a:t>&amp; </a:t>
            </a:r>
            <a:r>
              <a:rPr dirty="0" sz="3200" spc="-5" b="1">
                <a:latin typeface="Verdana"/>
                <a:cs typeface="Verdana"/>
              </a:rPr>
              <a:t>Shandong</a:t>
            </a:r>
            <a:r>
              <a:rPr dirty="0" sz="3200" spc="-70" b="1">
                <a:latin typeface="Verdana"/>
                <a:cs typeface="Verdana"/>
              </a:rPr>
              <a:t> </a:t>
            </a:r>
            <a:r>
              <a:rPr dirty="0" sz="3200" spc="-5" b="1">
                <a:latin typeface="Verdana"/>
                <a:cs typeface="Verdana"/>
              </a:rPr>
              <a:t>University</a:t>
            </a:r>
            <a:endParaRPr sz="3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44955" y="1782521"/>
            <a:ext cx="7417434" cy="33185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2550" marR="5080" indent="-70485">
              <a:lnSpc>
                <a:spcPct val="100000"/>
              </a:lnSpc>
              <a:spcBef>
                <a:spcPts val="100"/>
              </a:spcBef>
            </a:pPr>
            <a:r>
              <a:rPr dirty="0" sz="3000" spc="-5">
                <a:latin typeface="Verdana"/>
                <a:cs typeface="Verdana"/>
              </a:rPr>
              <a:t>The process </a:t>
            </a:r>
            <a:r>
              <a:rPr dirty="0" sz="3000">
                <a:latin typeface="Verdana"/>
                <a:cs typeface="Verdana"/>
              </a:rPr>
              <a:t>-from low </a:t>
            </a:r>
            <a:r>
              <a:rPr dirty="0" sz="3000" spc="-5">
                <a:latin typeface="Verdana"/>
                <a:cs typeface="Verdana"/>
              </a:rPr>
              <a:t>through </a:t>
            </a:r>
            <a:r>
              <a:rPr dirty="0" sz="3000">
                <a:latin typeface="Verdana"/>
                <a:cs typeface="Verdana"/>
              </a:rPr>
              <a:t>high </a:t>
            </a:r>
            <a:r>
              <a:rPr dirty="0" sz="3000" spc="-5">
                <a:latin typeface="Verdana"/>
                <a:cs typeface="Verdana"/>
              </a:rPr>
              <a:t>to  </a:t>
            </a:r>
            <a:r>
              <a:rPr dirty="0" sz="3000">
                <a:latin typeface="Verdana"/>
                <a:cs typeface="Verdana"/>
              </a:rPr>
              <a:t>low </a:t>
            </a:r>
            <a:r>
              <a:rPr dirty="0" sz="3000" spc="-5">
                <a:latin typeface="Verdana"/>
                <a:cs typeface="Verdana"/>
              </a:rPr>
              <a:t>population growth-is </a:t>
            </a:r>
            <a:r>
              <a:rPr dirty="0" sz="3000">
                <a:latin typeface="Verdana"/>
                <a:cs typeface="Verdana"/>
              </a:rPr>
              <a:t>called </a:t>
            </a:r>
            <a:r>
              <a:rPr dirty="0" sz="3000" spc="-5">
                <a:latin typeface="Verdana"/>
                <a:cs typeface="Verdana"/>
              </a:rPr>
              <a:t>the  the </a:t>
            </a:r>
            <a:r>
              <a:rPr dirty="0" sz="3000" spc="-10">
                <a:latin typeface="Verdana"/>
                <a:cs typeface="Verdana"/>
              </a:rPr>
              <a:t>demographic </a:t>
            </a:r>
            <a:r>
              <a:rPr dirty="0" sz="3000" spc="-5">
                <a:latin typeface="Verdana"/>
                <a:cs typeface="Verdana"/>
              </a:rPr>
              <a:t>transition.</a:t>
            </a:r>
            <a:endParaRPr sz="3000">
              <a:latin typeface="Verdana"/>
              <a:cs typeface="Verdana"/>
            </a:endParaRPr>
          </a:p>
          <a:p>
            <a:pPr marL="82550" marR="70485" indent="-70485">
              <a:lnSpc>
                <a:spcPct val="100000"/>
              </a:lnSpc>
              <a:spcBef>
                <a:spcPts val="725"/>
              </a:spcBef>
            </a:pPr>
            <a:r>
              <a:rPr dirty="0" sz="3000" spc="-5">
                <a:latin typeface="Verdana"/>
                <a:cs typeface="Verdana"/>
              </a:rPr>
              <a:t>While the </a:t>
            </a:r>
            <a:r>
              <a:rPr dirty="0" sz="3000" spc="-10">
                <a:latin typeface="Verdana"/>
                <a:cs typeface="Verdana"/>
              </a:rPr>
              <a:t>demographic transition </a:t>
            </a:r>
            <a:r>
              <a:rPr dirty="0" sz="3000" spc="-5">
                <a:latin typeface="Verdana"/>
                <a:cs typeface="Verdana"/>
              </a:rPr>
              <a:t>took  </a:t>
            </a:r>
            <a:r>
              <a:rPr dirty="0" sz="3000">
                <a:latin typeface="Verdana"/>
                <a:cs typeface="Verdana"/>
              </a:rPr>
              <a:t>about a century in </a:t>
            </a:r>
            <a:r>
              <a:rPr dirty="0" sz="3000" spc="-5">
                <a:latin typeface="Verdana"/>
                <a:cs typeface="Verdana"/>
              </a:rPr>
              <a:t>Europe, it </a:t>
            </a:r>
            <a:r>
              <a:rPr dirty="0" sz="3000">
                <a:latin typeface="Verdana"/>
                <a:cs typeface="Verdana"/>
              </a:rPr>
              <a:t>has  </a:t>
            </a:r>
            <a:r>
              <a:rPr dirty="0" sz="3000" spc="-5">
                <a:latin typeface="Verdana"/>
                <a:cs typeface="Verdana"/>
              </a:rPr>
              <a:t>proceeded </a:t>
            </a:r>
            <a:r>
              <a:rPr dirty="0" sz="3000">
                <a:latin typeface="Verdana"/>
                <a:cs typeface="Verdana"/>
              </a:rPr>
              <a:t>more </a:t>
            </a:r>
            <a:r>
              <a:rPr dirty="0" sz="3000" spc="-10">
                <a:latin typeface="Verdana"/>
                <a:cs typeface="Verdana"/>
              </a:rPr>
              <a:t>rapidly </a:t>
            </a:r>
            <a:r>
              <a:rPr dirty="0" sz="3000">
                <a:latin typeface="Verdana"/>
                <a:cs typeface="Verdana"/>
              </a:rPr>
              <a:t>in other  </a:t>
            </a:r>
            <a:r>
              <a:rPr dirty="0" sz="3000" spc="-5">
                <a:latin typeface="Verdana"/>
                <a:cs typeface="Verdana"/>
              </a:rPr>
              <a:t>countries since </a:t>
            </a:r>
            <a:r>
              <a:rPr dirty="0" sz="3000" spc="-30">
                <a:latin typeface="Verdana"/>
                <a:cs typeface="Verdana"/>
              </a:rPr>
              <a:t>World </a:t>
            </a:r>
            <a:r>
              <a:rPr dirty="0" sz="3000" spc="-50">
                <a:latin typeface="Verdana"/>
                <a:cs typeface="Verdana"/>
              </a:rPr>
              <a:t>War</a:t>
            </a:r>
            <a:r>
              <a:rPr dirty="0" sz="3000" spc="-25">
                <a:latin typeface="Verdana"/>
                <a:cs typeface="Verdana"/>
              </a:rPr>
              <a:t> </a:t>
            </a:r>
            <a:r>
              <a:rPr dirty="0" sz="3000">
                <a:latin typeface="Verdana"/>
                <a:cs typeface="Verdana"/>
              </a:rPr>
              <a:t>II.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67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727"/>
                </a:moveTo>
                <a:lnTo>
                  <a:pt x="4655566" y="109727"/>
                </a:lnTo>
                <a:lnTo>
                  <a:pt x="4655566" y="0"/>
                </a:lnTo>
                <a:lnTo>
                  <a:pt x="0" y="0"/>
                </a:lnTo>
                <a:lnTo>
                  <a:pt x="0" y="10972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09600" y="1566672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 h="0">
                <a:moveTo>
                  <a:pt x="0" y="0"/>
                </a:moveTo>
                <a:lnTo>
                  <a:pt x="7958328" y="0"/>
                </a:lnTo>
              </a:path>
            </a:pathLst>
          </a:custGeom>
          <a:ln w="9144">
            <a:solidFill>
              <a:srgbClr val="CC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 h="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044955" y="2331846"/>
            <a:ext cx="6607175" cy="18548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82550" marR="5080" indent="-70485">
              <a:lnSpc>
                <a:spcPct val="100000"/>
              </a:lnSpc>
              <a:spcBef>
                <a:spcPts val="100"/>
              </a:spcBef>
            </a:pPr>
            <a:r>
              <a:rPr dirty="0" sz="3000" spc="-5"/>
              <a:t>China has made its </a:t>
            </a:r>
            <a:r>
              <a:rPr dirty="0" sz="3000" spc="-10"/>
              <a:t>demographic  </a:t>
            </a:r>
            <a:r>
              <a:rPr dirty="0" sz="3000" spc="-5"/>
              <a:t>transition </a:t>
            </a:r>
            <a:r>
              <a:rPr dirty="0" sz="3000"/>
              <a:t>under </a:t>
            </a:r>
            <a:r>
              <a:rPr dirty="0" sz="3000" spc="-5"/>
              <a:t>unusual  circumstances and </a:t>
            </a:r>
            <a:r>
              <a:rPr dirty="0" sz="3000" spc="-10"/>
              <a:t>in </a:t>
            </a:r>
            <a:r>
              <a:rPr dirty="0" sz="3000"/>
              <a:t>less </a:t>
            </a:r>
            <a:r>
              <a:rPr dirty="0" sz="3000" spc="-5"/>
              <a:t>than </a:t>
            </a:r>
            <a:r>
              <a:rPr dirty="0" sz="3000"/>
              <a:t>20  </a:t>
            </a:r>
            <a:r>
              <a:rPr dirty="0" sz="3000" spc="-5"/>
              <a:t>years.</a:t>
            </a:r>
            <a:endParaRPr sz="3000"/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67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727"/>
                </a:moveTo>
                <a:lnTo>
                  <a:pt x="4655566" y="109727"/>
                </a:lnTo>
                <a:lnTo>
                  <a:pt x="4655566" y="0"/>
                </a:lnTo>
                <a:lnTo>
                  <a:pt x="0" y="0"/>
                </a:lnTo>
                <a:lnTo>
                  <a:pt x="0" y="10972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09600" y="1566672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 h="0">
                <a:moveTo>
                  <a:pt x="0" y="0"/>
                </a:moveTo>
                <a:lnTo>
                  <a:pt x="7958328" y="0"/>
                </a:lnTo>
              </a:path>
            </a:pathLst>
          </a:custGeom>
          <a:ln w="9144">
            <a:solidFill>
              <a:srgbClr val="CC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 h="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099819" y="1816734"/>
            <a:ext cx="4789170" cy="1052830"/>
          </a:xfrm>
          <a:prstGeom prst="rect"/>
        </p:spPr>
        <p:txBody>
          <a:bodyPr wrap="square" lIns="0" tIns="86360" rIns="0" bIns="0" rtlCol="0" vert="horz">
            <a:spAutoFit/>
          </a:bodyPr>
          <a:lstStyle/>
          <a:p>
            <a:pPr marL="27940" marR="5080" indent="-15240">
              <a:lnSpc>
                <a:spcPts val="3770"/>
              </a:lnSpc>
              <a:spcBef>
                <a:spcPts val="680"/>
              </a:spcBef>
            </a:pPr>
            <a:r>
              <a:rPr dirty="0" sz="3600" spc="-5"/>
              <a:t>China</a:t>
            </a:r>
            <a:r>
              <a:rPr dirty="0" sz="3600" spc="-5">
                <a:latin typeface="Arial"/>
                <a:cs typeface="Arial"/>
              </a:rPr>
              <a:t>’</a:t>
            </a:r>
            <a:r>
              <a:rPr dirty="0" sz="3600" spc="-5"/>
              <a:t>s</a:t>
            </a:r>
            <a:r>
              <a:rPr dirty="0" sz="3600" spc="-75"/>
              <a:t> </a:t>
            </a:r>
            <a:r>
              <a:rPr dirty="0" sz="3600" spc="-10"/>
              <a:t>demographic  </a:t>
            </a:r>
            <a:r>
              <a:rPr dirty="0" sz="3600"/>
              <a:t>experience</a:t>
            </a:r>
            <a:endParaRPr sz="3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371600" y="3048000"/>
            <a:ext cx="5791200" cy="2971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782521"/>
            <a:ext cx="7472680" cy="13982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81965" marR="5080" indent="-469900">
              <a:lnSpc>
                <a:spcPct val="100000"/>
              </a:lnSpc>
              <a:spcBef>
                <a:spcPts val="100"/>
              </a:spcBef>
            </a:pPr>
            <a:r>
              <a:rPr dirty="0" sz="3000">
                <a:solidFill>
                  <a:srgbClr val="CC0000"/>
                </a:solidFill>
                <a:latin typeface="Wingdings"/>
                <a:cs typeface="Wingdings"/>
              </a:rPr>
              <a:t></a:t>
            </a:r>
            <a:r>
              <a:rPr dirty="0" sz="300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Verdana"/>
                <a:cs typeface="Verdana"/>
              </a:rPr>
              <a:t>Annual population growth </a:t>
            </a:r>
            <a:r>
              <a:rPr dirty="0" sz="3000" spc="-10">
                <a:latin typeface="Verdana"/>
                <a:cs typeface="Verdana"/>
              </a:rPr>
              <a:t>rate:  </a:t>
            </a:r>
            <a:r>
              <a:rPr dirty="0" sz="3000">
                <a:latin typeface="Verdana"/>
                <a:cs typeface="Verdana"/>
              </a:rPr>
              <a:t>0.53% in 2017, </a:t>
            </a:r>
            <a:r>
              <a:rPr dirty="0" sz="3000" spc="-5">
                <a:latin typeface="Verdana"/>
                <a:cs typeface="Verdana"/>
              </a:rPr>
              <a:t>dropped </a:t>
            </a:r>
            <a:r>
              <a:rPr dirty="0" sz="3000">
                <a:latin typeface="Verdana"/>
                <a:cs typeface="Verdana"/>
              </a:rPr>
              <a:t>to</a:t>
            </a:r>
            <a:r>
              <a:rPr dirty="0" sz="3000" spc="-70">
                <a:latin typeface="Verdana"/>
                <a:cs typeface="Verdana"/>
              </a:rPr>
              <a:t> </a:t>
            </a:r>
            <a:r>
              <a:rPr dirty="0" sz="3000">
                <a:latin typeface="Verdana"/>
                <a:cs typeface="Verdana"/>
              </a:rPr>
              <a:t>0.38%in  2018, world </a:t>
            </a:r>
            <a:r>
              <a:rPr dirty="0" sz="3000" spc="-15">
                <a:latin typeface="Verdana"/>
                <a:cs typeface="Verdana"/>
              </a:rPr>
              <a:t>average </a:t>
            </a:r>
            <a:r>
              <a:rPr dirty="0" sz="3000">
                <a:latin typeface="Verdana"/>
                <a:cs typeface="Verdana"/>
              </a:rPr>
              <a:t>is</a:t>
            </a:r>
            <a:r>
              <a:rPr dirty="0" sz="3000" spc="-65">
                <a:latin typeface="Verdana"/>
                <a:cs typeface="Verdana"/>
              </a:rPr>
              <a:t> </a:t>
            </a:r>
            <a:r>
              <a:rPr dirty="0" sz="3000">
                <a:latin typeface="Verdana"/>
                <a:cs typeface="Verdana"/>
              </a:rPr>
              <a:t>1.16%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67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727"/>
                </a:moveTo>
                <a:lnTo>
                  <a:pt x="4655566" y="109727"/>
                </a:lnTo>
                <a:lnTo>
                  <a:pt x="4655566" y="0"/>
                </a:lnTo>
                <a:lnTo>
                  <a:pt x="0" y="0"/>
                </a:lnTo>
                <a:lnTo>
                  <a:pt x="0" y="10972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09600" y="1566672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 h="0">
                <a:moveTo>
                  <a:pt x="0" y="0"/>
                </a:moveTo>
                <a:lnTo>
                  <a:pt x="7958328" y="0"/>
                </a:lnTo>
              </a:path>
            </a:pathLst>
          </a:custGeom>
          <a:ln w="9144">
            <a:solidFill>
              <a:srgbClr val="CC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 h="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879094"/>
            <a:ext cx="2980690" cy="60515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5"/>
              <a:t>Fertility</a:t>
            </a:r>
            <a:r>
              <a:rPr dirty="0" spc="-80"/>
              <a:t> </a:t>
            </a:r>
            <a:r>
              <a:rPr dirty="0" spc="-20"/>
              <a:t>rate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  <p:sp>
        <p:nvSpPr>
          <p:cNvPr id="6" name="object 6"/>
          <p:cNvSpPr txBox="1"/>
          <p:nvPr/>
        </p:nvSpPr>
        <p:spPr>
          <a:xfrm>
            <a:off x="645668" y="1783207"/>
            <a:ext cx="7762875" cy="38969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1965" marR="850265" indent="-469265">
              <a:lnSpc>
                <a:spcPct val="100000"/>
              </a:lnSpc>
              <a:spcBef>
                <a:spcPts val="105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dirty="0" sz="3200" spc="-70">
                <a:latin typeface="Verdana"/>
                <a:cs typeface="Verdana"/>
              </a:rPr>
              <a:t>Total </a:t>
            </a:r>
            <a:r>
              <a:rPr dirty="0" sz="3200">
                <a:latin typeface="Verdana"/>
                <a:cs typeface="Verdana"/>
              </a:rPr>
              <a:t>fertility </a:t>
            </a:r>
            <a:r>
              <a:rPr dirty="0" sz="3200" spc="-15">
                <a:latin typeface="Verdana"/>
                <a:cs typeface="Verdana"/>
              </a:rPr>
              <a:t>rates </a:t>
            </a:r>
            <a:r>
              <a:rPr dirty="0" sz="3200" spc="-5">
                <a:latin typeface="Verdana"/>
                <a:cs typeface="Verdana"/>
              </a:rPr>
              <a:t>(TFR): </a:t>
            </a:r>
            <a:r>
              <a:rPr dirty="0" sz="3200">
                <a:latin typeface="Verdana"/>
                <a:cs typeface="Verdana"/>
              </a:rPr>
              <a:t>a  measure of </a:t>
            </a:r>
            <a:r>
              <a:rPr dirty="0" sz="3200" spc="-5">
                <a:latin typeface="Verdana"/>
                <a:cs typeface="Verdana"/>
              </a:rPr>
              <a:t>the </a:t>
            </a:r>
            <a:r>
              <a:rPr dirty="0" sz="3200" spc="-10">
                <a:latin typeface="Verdana"/>
                <a:cs typeface="Verdana"/>
              </a:rPr>
              <a:t>total </a:t>
            </a:r>
            <a:r>
              <a:rPr dirty="0" sz="3200">
                <a:latin typeface="Verdana"/>
                <a:cs typeface="Verdana"/>
              </a:rPr>
              <a:t>number of  children a </a:t>
            </a:r>
            <a:r>
              <a:rPr dirty="0" sz="3200" spc="-5">
                <a:latin typeface="Verdana"/>
                <a:cs typeface="Verdana"/>
              </a:rPr>
              <a:t>typical </a:t>
            </a:r>
            <a:r>
              <a:rPr dirty="0" sz="3200">
                <a:latin typeface="Verdana"/>
                <a:cs typeface="Verdana"/>
              </a:rPr>
              <a:t>woman </a:t>
            </a:r>
            <a:r>
              <a:rPr dirty="0" sz="3200" spc="-5">
                <a:latin typeface="Verdana"/>
                <a:cs typeface="Verdana"/>
              </a:rPr>
              <a:t>bears  during </a:t>
            </a:r>
            <a:r>
              <a:rPr dirty="0" sz="3200">
                <a:latin typeface="Verdana"/>
                <a:cs typeface="Verdana"/>
              </a:rPr>
              <a:t>her</a:t>
            </a:r>
            <a:r>
              <a:rPr dirty="0" sz="3200" spc="-25">
                <a:latin typeface="Verdana"/>
                <a:cs typeface="Verdana"/>
              </a:rPr>
              <a:t> </a:t>
            </a:r>
            <a:r>
              <a:rPr dirty="0" sz="3200" spc="-10">
                <a:latin typeface="Verdana"/>
                <a:cs typeface="Verdana"/>
              </a:rPr>
              <a:t>lifetime.</a:t>
            </a:r>
            <a:endParaRPr sz="3200">
              <a:latin typeface="Verdana"/>
              <a:cs typeface="Verdana"/>
            </a:endParaRPr>
          </a:p>
          <a:p>
            <a:pPr marL="481965" marR="5080" indent="-469265">
              <a:lnSpc>
                <a:spcPct val="100000"/>
              </a:lnSpc>
              <a:spcBef>
                <a:spcPts val="715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dirty="0" sz="3000" spc="-20">
                <a:latin typeface="Verdana"/>
                <a:cs typeface="Verdana"/>
              </a:rPr>
              <a:t>China’s </a:t>
            </a:r>
            <a:r>
              <a:rPr dirty="0" sz="3000">
                <a:latin typeface="Verdana"/>
                <a:cs typeface="Verdana"/>
              </a:rPr>
              <a:t>economic </a:t>
            </a:r>
            <a:r>
              <a:rPr dirty="0" sz="3000" spc="-5">
                <a:latin typeface="Verdana"/>
                <a:cs typeface="Verdana"/>
              </a:rPr>
              <a:t>growth during the  period </a:t>
            </a:r>
            <a:r>
              <a:rPr dirty="0" sz="3000">
                <a:latin typeface="Verdana"/>
                <a:cs typeface="Verdana"/>
              </a:rPr>
              <a:t>of reform has </a:t>
            </a:r>
            <a:r>
              <a:rPr dirty="0" sz="3000" spc="-5">
                <a:latin typeface="Verdana"/>
                <a:cs typeface="Verdana"/>
              </a:rPr>
              <a:t>been  accompanied </a:t>
            </a:r>
            <a:r>
              <a:rPr dirty="0" sz="3000" spc="-10">
                <a:latin typeface="Verdana"/>
                <a:cs typeface="Verdana"/>
              </a:rPr>
              <a:t>by </a:t>
            </a:r>
            <a:r>
              <a:rPr dirty="0" sz="3000">
                <a:latin typeface="Verdana"/>
                <a:cs typeface="Verdana"/>
              </a:rPr>
              <a:t>a </a:t>
            </a:r>
            <a:r>
              <a:rPr dirty="0" sz="3000" spc="-10">
                <a:latin typeface="Verdana"/>
                <a:cs typeface="Verdana"/>
              </a:rPr>
              <a:t>rapid </a:t>
            </a:r>
            <a:r>
              <a:rPr dirty="0" sz="3000" spc="-5">
                <a:latin typeface="Verdana"/>
                <a:cs typeface="Verdana"/>
              </a:rPr>
              <a:t>decline </a:t>
            </a:r>
            <a:r>
              <a:rPr dirty="0" sz="3000" spc="-10">
                <a:latin typeface="Verdana"/>
                <a:cs typeface="Verdana"/>
              </a:rPr>
              <a:t>in </a:t>
            </a:r>
            <a:r>
              <a:rPr dirty="0" sz="3000" spc="-5">
                <a:latin typeface="Verdana"/>
                <a:cs typeface="Verdana"/>
              </a:rPr>
              <a:t>the  </a:t>
            </a:r>
            <a:r>
              <a:rPr dirty="0" sz="3000">
                <a:latin typeface="Verdana"/>
                <a:cs typeface="Verdana"/>
              </a:rPr>
              <a:t>fertility</a:t>
            </a:r>
            <a:r>
              <a:rPr dirty="0" sz="3000" spc="-50">
                <a:latin typeface="Verdana"/>
                <a:cs typeface="Verdana"/>
              </a:rPr>
              <a:t> </a:t>
            </a:r>
            <a:r>
              <a:rPr dirty="0" sz="3000" spc="-10">
                <a:latin typeface="Verdana"/>
                <a:cs typeface="Verdana"/>
              </a:rPr>
              <a:t>rate.</a:t>
            </a:r>
            <a:endParaRPr sz="3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584401"/>
            <a:ext cx="7811770" cy="32270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3000">
                <a:latin typeface="Verdana"/>
                <a:cs typeface="Verdana"/>
              </a:rPr>
              <a:t>According </a:t>
            </a:r>
            <a:r>
              <a:rPr dirty="0" sz="3000" spc="-5">
                <a:latin typeface="Verdana"/>
                <a:cs typeface="Verdana"/>
              </a:rPr>
              <a:t>to the </a:t>
            </a:r>
            <a:r>
              <a:rPr dirty="0" sz="3000">
                <a:latin typeface="Verdana"/>
                <a:cs typeface="Verdana"/>
              </a:rPr>
              <a:t>United </a:t>
            </a:r>
            <a:r>
              <a:rPr dirty="0" sz="3000" spc="-5">
                <a:latin typeface="Verdana"/>
                <a:cs typeface="Verdana"/>
              </a:rPr>
              <a:t>Nations, </a:t>
            </a:r>
            <a:r>
              <a:rPr dirty="0" sz="3000" spc="-20">
                <a:latin typeface="Verdana"/>
                <a:cs typeface="Verdana"/>
              </a:rPr>
              <a:t>China’s  </a:t>
            </a:r>
            <a:r>
              <a:rPr dirty="0" sz="3000" spc="-5">
                <a:latin typeface="Verdana"/>
                <a:cs typeface="Verdana"/>
              </a:rPr>
              <a:t>total </a:t>
            </a:r>
            <a:r>
              <a:rPr dirty="0" sz="3000">
                <a:latin typeface="Verdana"/>
                <a:cs typeface="Verdana"/>
              </a:rPr>
              <a:t>fertility </a:t>
            </a:r>
            <a:r>
              <a:rPr dirty="0" sz="3000" spc="-15">
                <a:latin typeface="Verdana"/>
                <a:cs typeface="Verdana"/>
              </a:rPr>
              <a:t>rate </a:t>
            </a:r>
            <a:r>
              <a:rPr dirty="0" sz="3000" spc="-5">
                <a:latin typeface="Verdana"/>
                <a:cs typeface="Verdana"/>
              </a:rPr>
              <a:t>dropped </a:t>
            </a:r>
            <a:r>
              <a:rPr dirty="0" sz="3000">
                <a:latin typeface="Verdana"/>
                <a:cs typeface="Verdana"/>
              </a:rPr>
              <a:t>from 2.5–3 in  </a:t>
            </a:r>
            <a:r>
              <a:rPr dirty="0" sz="3000" spc="-5">
                <a:latin typeface="Verdana"/>
                <a:cs typeface="Verdana"/>
              </a:rPr>
              <a:t>the </a:t>
            </a:r>
            <a:r>
              <a:rPr dirty="0" sz="3000">
                <a:latin typeface="Verdana"/>
                <a:cs typeface="Verdana"/>
              </a:rPr>
              <a:t>late 1970s and early 1980s to a  </a:t>
            </a:r>
            <a:r>
              <a:rPr dirty="0" sz="3000" spc="-5">
                <a:latin typeface="Verdana"/>
                <a:cs typeface="Verdana"/>
              </a:rPr>
              <a:t>replacement </a:t>
            </a:r>
            <a:r>
              <a:rPr dirty="0" sz="3000" spc="-10">
                <a:latin typeface="Verdana"/>
                <a:cs typeface="Verdana"/>
              </a:rPr>
              <a:t>level </a:t>
            </a:r>
            <a:r>
              <a:rPr dirty="0" sz="3000">
                <a:latin typeface="Verdana"/>
                <a:cs typeface="Verdana"/>
              </a:rPr>
              <a:t>of 2 in </a:t>
            </a:r>
            <a:r>
              <a:rPr dirty="0" sz="3000" spc="-5">
                <a:latin typeface="Verdana"/>
                <a:cs typeface="Verdana"/>
              </a:rPr>
              <a:t>the </a:t>
            </a:r>
            <a:r>
              <a:rPr dirty="0" sz="3000">
                <a:latin typeface="Verdana"/>
                <a:cs typeface="Verdana"/>
              </a:rPr>
              <a:t>first half of  </a:t>
            </a:r>
            <a:r>
              <a:rPr dirty="0" sz="3000" spc="-5">
                <a:latin typeface="Verdana"/>
                <a:cs typeface="Verdana"/>
              </a:rPr>
              <a:t>the </a:t>
            </a:r>
            <a:r>
              <a:rPr dirty="0" sz="3000">
                <a:latin typeface="Verdana"/>
                <a:cs typeface="Verdana"/>
              </a:rPr>
              <a:t>1990s and </a:t>
            </a:r>
            <a:r>
              <a:rPr dirty="0" sz="3000" spc="-5">
                <a:latin typeface="Verdana"/>
                <a:cs typeface="Verdana"/>
              </a:rPr>
              <a:t>has </a:t>
            </a:r>
            <a:r>
              <a:rPr dirty="0" sz="3000">
                <a:latin typeface="Verdana"/>
                <a:cs typeface="Verdana"/>
              </a:rPr>
              <a:t>remained </a:t>
            </a:r>
            <a:r>
              <a:rPr dirty="0" sz="3000" spc="-5">
                <a:latin typeface="Verdana"/>
                <a:cs typeface="Verdana"/>
              </a:rPr>
              <a:t>constant </a:t>
            </a:r>
            <a:r>
              <a:rPr dirty="0" sz="3000">
                <a:latin typeface="Verdana"/>
                <a:cs typeface="Verdana"/>
              </a:rPr>
              <a:t>at  about 1.5 since </a:t>
            </a:r>
            <a:r>
              <a:rPr dirty="0" sz="3000" spc="-5">
                <a:latin typeface="Verdana"/>
                <a:cs typeface="Verdana"/>
              </a:rPr>
              <a:t>the second </a:t>
            </a:r>
            <a:r>
              <a:rPr dirty="0" sz="3000">
                <a:latin typeface="Verdana"/>
                <a:cs typeface="Verdana"/>
              </a:rPr>
              <a:t>half of </a:t>
            </a:r>
            <a:r>
              <a:rPr dirty="0" sz="3000" spc="-5">
                <a:latin typeface="Verdana"/>
                <a:cs typeface="Verdana"/>
              </a:rPr>
              <a:t>the  </a:t>
            </a:r>
            <a:r>
              <a:rPr dirty="0" sz="3000">
                <a:latin typeface="Verdana"/>
                <a:cs typeface="Verdana"/>
              </a:rPr>
              <a:t>1990s.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67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727"/>
                </a:moveTo>
                <a:lnTo>
                  <a:pt x="4655566" y="109727"/>
                </a:lnTo>
                <a:lnTo>
                  <a:pt x="4655566" y="0"/>
                </a:lnTo>
                <a:lnTo>
                  <a:pt x="0" y="0"/>
                </a:lnTo>
                <a:lnTo>
                  <a:pt x="0" y="10972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09600" y="1566672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 h="0">
                <a:moveTo>
                  <a:pt x="0" y="0"/>
                </a:moveTo>
                <a:lnTo>
                  <a:pt x="7958328" y="0"/>
                </a:lnTo>
              </a:path>
            </a:pathLst>
          </a:custGeom>
          <a:ln w="9144">
            <a:solidFill>
              <a:srgbClr val="CC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97738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3200" spc="-5"/>
              <a:t>The actual </a:t>
            </a:r>
            <a:r>
              <a:rPr dirty="0" sz="3200" spc="-10"/>
              <a:t>level </a:t>
            </a:r>
            <a:r>
              <a:rPr dirty="0" sz="3200"/>
              <a:t>of </a:t>
            </a:r>
            <a:r>
              <a:rPr dirty="0" sz="3200" spc="-20"/>
              <a:t>China’s </a:t>
            </a:r>
            <a:r>
              <a:rPr dirty="0" sz="3200" spc="-5"/>
              <a:t>TFR </a:t>
            </a:r>
            <a:r>
              <a:rPr dirty="0" sz="3200" spc="-20"/>
              <a:t>is  </a:t>
            </a:r>
            <a:r>
              <a:rPr dirty="0" sz="3200" spc="-5"/>
              <a:t>debated.</a:t>
            </a:r>
            <a:endParaRPr sz="3200"/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530860" marR="326390" indent="-4699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CC0000"/>
                </a:solidFill>
                <a:latin typeface="Wingdings"/>
                <a:cs typeface="Wingdings"/>
              </a:rPr>
              <a:t></a:t>
            </a:r>
            <a:r>
              <a:rPr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dirty="0" spc="-5"/>
              <a:t>The </a:t>
            </a:r>
            <a:r>
              <a:rPr dirty="0" spc="-15"/>
              <a:t>rate </a:t>
            </a:r>
            <a:r>
              <a:rPr dirty="0" spc="-10"/>
              <a:t>was </a:t>
            </a:r>
            <a:r>
              <a:rPr dirty="0" spc="-5">
                <a:solidFill>
                  <a:srgbClr val="FF0000"/>
                </a:solidFill>
              </a:rPr>
              <a:t>1.22 </a:t>
            </a:r>
            <a:r>
              <a:rPr dirty="0"/>
              <a:t>according </a:t>
            </a:r>
            <a:r>
              <a:rPr dirty="0" spc="-5"/>
              <a:t>to the  </a:t>
            </a:r>
            <a:r>
              <a:rPr dirty="0"/>
              <a:t>2000 </a:t>
            </a:r>
            <a:r>
              <a:rPr dirty="0" spc="-5"/>
              <a:t>census, </a:t>
            </a:r>
            <a:r>
              <a:rPr dirty="0">
                <a:solidFill>
                  <a:srgbClr val="FF0000"/>
                </a:solidFill>
              </a:rPr>
              <a:t>1.34 </a:t>
            </a:r>
            <a:r>
              <a:rPr dirty="0"/>
              <a:t>according </a:t>
            </a:r>
            <a:r>
              <a:rPr dirty="0" spc="-5"/>
              <a:t>to </a:t>
            </a:r>
            <a:r>
              <a:rPr dirty="0"/>
              <a:t>a  2005 </a:t>
            </a:r>
            <a:r>
              <a:rPr dirty="0" spc="-5"/>
              <a:t>sampling </a:t>
            </a:r>
            <a:r>
              <a:rPr dirty="0" spc="-45"/>
              <a:t>survey, </a:t>
            </a:r>
            <a:r>
              <a:rPr dirty="0">
                <a:solidFill>
                  <a:srgbClr val="FF0000"/>
                </a:solidFill>
              </a:rPr>
              <a:t>1.19 </a:t>
            </a:r>
            <a:r>
              <a:rPr dirty="0"/>
              <a:t>in </a:t>
            </a:r>
            <a:r>
              <a:rPr dirty="0" spc="-5"/>
              <a:t>the  </a:t>
            </a:r>
            <a:r>
              <a:rPr dirty="0"/>
              <a:t>2010 </a:t>
            </a:r>
            <a:r>
              <a:rPr dirty="0" spc="-5"/>
              <a:t>census </a:t>
            </a:r>
            <a:r>
              <a:rPr dirty="0"/>
              <a:t>and </a:t>
            </a:r>
            <a:r>
              <a:rPr dirty="0">
                <a:solidFill>
                  <a:srgbClr val="FF0000"/>
                </a:solidFill>
              </a:rPr>
              <a:t>1.05 </a:t>
            </a:r>
            <a:r>
              <a:rPr dirty="0"/>
              <a:t>from a </a:t>
            </a:r>
            <a:r>
              <a:rPr dirty="0" spc="-5"/>
              <a:t>2015  sampling </a:t>
            </a:r>
            <a:r>
              <a:rPr dirty="0" spc="-45"/>
              <a:t>survey. </a:t>
            </a:r>
            <a:r>
              <a:rPr dirty="0" spc="-10"/>
              <a:t>Even </a:t>
            </a:r>
            <a:r>
              <a:rPr dirty="0"/>
              <a:t>after </a:t>
            </a:r>
            <a:r>
              <a:rPr dirty="0" spc="-5"/>
              <a:t>data  </a:t>
            </a:r>
            <a:r>
              <a:rPr dirty="0"/>
              <a:t>adjustment </a:t>
            </a:r>
            <a:r>
              <a:rPr dirty="0" spc="-5"/>
              <a:t>based </a:t>
            </a:r>
            <a:r>
              <a:rPr dirty="0"/>
              <a:t>on </a:t>
            </a:r>
            <a:r>
              <a:rPr dirty="0" spc="-5"/>
              <a:t>assumptions </a:t>
            </a:r>
            <a:r>
              <a:rPr dirty="0"/>
              <a:t>of  statistical </a:t>
            </a:r>
            <a:r>
              <a:rPr dirty="0" spc="-70"/>
              <a:t>error, </a:t>
            </a:r>
            <a:r>
              <a:rPr dirty="0"/>
              <a:t>most </a:t>
            </a:r>
            <a:r>
              <a:rPr dirty="0" spc="-5"/>
              <a:t>scholars</a:t>
            </a:r>
          </a:p>
          <a:p>
            <a:pPr marL="530860" marR="564515">
              <a:lnSpc>
                <a:spcPct val="100000"/>
              </a:lnSpc>
              <a:spcBef>
                <a:spcPts val="10"/>
              </a:spcBef>
            </a:pPr>
            <a:r>
              <a:rPr dirty="0"/>
              <a:t>concluded </a:t>
            </a:r>
            <a:r>
              <a:rPr dirty="0" spc="-5"/>
              <a:t>that </a:t>
            </a:r>
            <a:r>
              <a:rPr dirty="0" spc="-20"/>
              <a:t>China’s </a:t>
            </a:r>
            <a:r>
              <a:rPr dirty="0" spc="-5"/>
              <a:t>TFR </a:t>
            </a:r>
            <a:r>
              <a:rPr dirty="0"/>
              <a:t>remains  at </a:t>
            </a:r>
            <a:r>
              <a:rPr dirty="0">
                <a:solidFill>
                  <a:srgbClr val="FF0000"/>
                </a:solidFill>
              </a:rPr>
              <a:t>1.4 </a:t>
            </a:r>
            <a:r>
              <a:rPr dirty="0"/>
              <a:t>— a </a:t>
            </a:r>
            <a:r>
              <a:rPr dirty="0" spc="-5"/>
              <a:t>level </a:t>
            </a:r>
            <a:r>
              <a:rPr dirty="0"/>
              <a:t>lower </a:t>
            </a:r>
            <a:r>
              <a:rPr dirty="0" spc="-5"/>
              <a:t>than</a:t>
            </a:r>
            <a:r>
              <a:rPr dirty="0" spc="-95"/>
              <a:t> </a:t>
            </a:r>
            <a:r>
              <a:rPr dirty="0" spc="-5"/>
              <a:t>that</a:t>
            </a:r>
          </a:p>
          <a:p>
            <a:pPr marL="12700">
              <a:lnSpc>
                <a:spcPct val="100000"/>
              </a:lnSpc>
              <a:tabLst>
                <a:tab pos="530225" algn="l"/>
                <a:tab pos="7936865" algn="l"/>
              </a:tabLst>
            </a:pPr>
            <a:r>
              <a:rPr dirty="0" strike="sngStrike"/>
              <a:t> </a:t>
            </a:r>
            <a:r>
              <a:rPr dirty="0" strike="sngStrike"/>
              <a:t>	</a:t>
            </a:r>
            <a:r>
              <a:rPr dirty="0" spc="-5" strike="sngStrike"/>
              <a:t>published by the </a:t>
            </a:r>
            <a:r>
              <a:rPr dirty="0" strike="sngStrike"/>
              <a:t>United</a:t>
            </a:r>
            <a:r>
              <a:rPr dirty="0" spc="5" strike="sngStrike"/>
              <a:t> </a:t>
            </a:r>
            <a:r>
              <a:rPr dirty="0" spc="-5" strike="sngStrike"/>
              <a:t>Nations.	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4548" y="1901951"/>
            <a:ext cx="7731252" cy="38892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691081"/>
            <a:ext cx="7355840" cy="8731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44195" indent="-531495">
              <a:lnSpc>
                <a:spcPts val="3335"/>
              </a:lnSpc>
              <a:spcBef>
                <a:spcPts val="95"/>
              </a:spcBef>
              <a:buFont typeface="SimSun"/>
              <a:buChar char="◆"/>
              <a:tabLst>
                <a:tab pos="544830" algn="l"/>
              </a:tabLst>
            </a:pPr>
            <a:r>
              <a:rPr dirty="0" sz="3100" spc="-5">
                <a:latin typeface="Verdana"/>
                <a:cs typeface="Verdana"/>
              </a:rPr>
              <a:t>This figure shows the</a:t>
            </a:r>
            <a:r>
              <a:rPr dirty="0" sz="3100" spc="0">
                <a:latin typeface="Verdana"/>
                <a:cs typeface="Verdana"/>
              </a:rPr>
              <a:t> </a:t>
            </a:r>
            <a:r>
              <a:rPr dirty="0" sz="3100" spc="-10">
                <a:latin typeface="Verdana"/>
                <a:cs typeface="Verdana"/>
              </a:rPr>
              <a:t>comparative</a:t>
            </a:r>
            <a:endParaRPr sz="3100">
              <a:latin typeface="Verdana"/>
              <a:cs typeface="Verdana"/>
            </a:endParaRPr>
          </a:p>
          <a:p>
            <a:pPr marL="481965">
              <a:lnSpc>
                <a:spcPts val="3335"/>
              </a:lnSpc>
            </a:pPr>
            <a:r>
              <a:rPr dirty="0" sz="3100" spc="-5">
                <a:latin typeface="Verdana"/>
                <a:cs typeface="Verdana"/>
              </a:rPr>
              <a:t>fertility </a:t>
            </a:r>
            <a:r>
              <a:rPr dirty="0" sz="3100" spc="-10">
                <a:latin typeface="Verdana"/>
                <a:cs typeface="Verdana"/>
              </a:rPr>
              <a:t>data in </a:t>
            </a:r>
            <a:r>
              <a:rPr dirty="0" sz="3100" spc="-5">
                <a:latin typeface="Verdana"/>
                <a:cs typeface="Verdana"/>
              </a:rPr>
              <a:t>east</a:t>
            </a:r>
            <a:r>
              <a:rPr dirty="0" sz="3100" spc="30">
                <a:latin typeface="Verdana"/>
                <a:cs typeface="Verdana"/>
              </a:rPr>
              <a:t> </a:t>
            </a:r>
            <a:r>
              <a:rPr dirty="0" sz="3100" spc="-10">
                <a:latin typeface="Verdana"/>
                <a:cs typeface="Verdana"/>
              </a:rPr>
              <a:t>Asia.</a:t>
            </a:r>
            <a:endParaRPr sz="3100">
              <a:latin typeface="Verdana"/>
              <a:cs typeface="Verdan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371600" y="3429000"/>
            <a:ext cx="6306311" cy="26761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777949"/>
            <a:ext cx="7454900" cy="258254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481965" marR="5080" indent="-469900">
              <a:lnSpc>
                <a:spcPct val="100400"/>
              </a:lnSpc>
              <a:spcBef>
                <a:spcPts val="90"/>
              </a:spcBef>
            </a:pPr>
            <a:r>
              <a:rPr dirty="0" sz="2700">
                <a:latin typeface="Arial"/>
                <a:cs typeface="Arial"/>
              </a:rPr>
              <a:t>—Actually </a:t>
            </a:r>
            <a:r>
              <a:rPr dirty="0" sz="2700" spc="-5">
                <a:latin typeface="Verdana"/>
                <a:cs typeface="Verdana"/>
              </a:rPr>
              <a:t>these data showed that the  Chinese experience </a:t>
            </a:r>
            <a:r>
              <a:rPr dirty="0" sz="2700" spc="-10">
                <a:latin typeface="Verdana"/>
                <a:cs typeface="Verdana"/>
              </a:rPr>
              <a:t>is </a:t>
            </a:r>
            <a:r>
              <a:rPr dirty="0" sz="2700" spc="-15">
                <a:latin typeface="Verdana"/>
                <a:cs typeface="Verdana"/>
              </a:rPr>
              <a:t>less </a:t>
            </a:r>
            <a:r>
              <a:rPr dirty="0" sz="2700" spc="-5">
                <a:latin typeface="Verdana"/>
                <a:cs typeface="Verdana"/>
              </a:rPr>
              <a:t>extraordinary  than </a:t>
            </a:r>
            <a:r>
              <a:rPr dirty="0" sz="2700">
                <a:latin typeface="Verdana"/>
                <a:cs typeface="Verdana"/>
              </a:rPr>
              <a:t>one </a:t>
            </a:r>
            <a:r>
              <a:rPr dirty="0" sz="2700" spc="-5">
                <a:latin typeface="Verdana"/>
                <a:cs typeface="Verdana"/>
              </a:rPr>
              <a:t>might suppose when placed </a:t>
            </a:r>
            <a:r>
              <a:rPr dirty="0" sz="2700" spc="-15">
                <a:latin typeface="Verdana"/>
                <a:cs typeface="Verdana"/>
              </a:rPr>
              <a:t>in  </a:t>
            </a:r>
            <a:r>
              <a:rPr dirty="0" sz="2700" spc="-5">
                <a:latin typeface="Verdana"/>
                <a:cs typeface="Verdana"/>
              </a:rPr>
              <a:t>the East Asian</a:t>
            </a:r>
            <a:r>
              <a:rPr dirty="0" sz="2700" spc="30">
                <a:latin typeface="Verdana"/>
                <a:cs typeface="Verdana"/>
              </a:rPr>
              <a:t> </a:t>
            </a:r>
            <a:r>
              <a:rPr dirty="0" sz="2700" spc="-5">
                <a:latin typeface="Verdana"/>
                <a:cs typeface="Verdana"/>
              </a:rPr>
              <a:t>context.</a:t>
            </a:r>
            <a:endParaRPr sz="2700">
              <a:latin typeface="Verdana"/>
              <a:cs typeface="Verdana"/>
            </a:endParaRPr>
          </a:p>
          <a:p>
            <a:pPr marL="481965" marR="539750" indent="-469900">
              <a:lnSpc>
                <a:spcPct val="101099"/>
              </a:lnSpc>
              <a:spcBef>
                <a:spcPts val="575"/>
              </a:spcBef>
            </a:pPr>
            <a:r>
              <a:rPr dirty="0" sz="2700" spc="-5">
                <a:latin typeface="Arial"/>
                <a:cs typeface="Arial"/>
              </a:rPr>
              <a:t>—</a:t>
            </a:r>
            <a:r>
              <a:rPr dirty="0" sz="2700" spc="-5">
                <a:latin typeface="Verdana"/>
                <a:cs typeface="Verdana"/>
              </a:rPr>
              <a:t>The big gap between urban </a:t>
            </a:r>
            <a:r>
              <a:rPr dirty="0" sz="2700">
                <a:latin typeface="Verdana"/>
                <a:cs typeface="Verdana"/>
              </a:rPr>
              <a:t>and </a:t>
            </a:r>
            <a:r>
              <a:rPr dirty="0" sz="2700" spc="-15">
                <a:latin typeface="Verdana"/>
                <a:cs typeface="Verdana"/>
              </a:rPr>
              <a:t>rural  </a:t>
            </a:r>
            <a:r>
              <a:rPr dirty="0" sz="2700" spc="-5">
                <a:latin typeface="Verdana"/>
                <a:cs typeface="Verdana"/>
              </a:rPr>
              <a:t>society </a:t>
            </a:r>
            <a:r>
              <a:rPr dirty="0" sz="2700" spc="-10">
                <a:latin typeface="Verdana"/>
                <a:cs typeface="Verdana"/>
              </a:rPr>
              <a:t>is </a:t>
            </a:r>
            <a:r>
              <a:rPr dirty="0" sz="2700" spc="-5">
                <a:latin typeface="Verdana"/>
                <a:cs typeface="Verdana"/>
              </a:rPr>
              <a:t>particularly salient </a:t>
            </a:r>
            <a:r>
              <a:rPr dirty="0" sz="2700" spc="-10">
                <a:latin typeface="Verdana"/>
                <a:cs typeface="Verdana"/>
              </a:rPr>
              <a:t>in</a:t>
            </a:r>
            <a:r>
              <a:rPr dirty="0" sz="2700" spc="50">
                <a:latin typeface="Verdana"/>
                <a:cs typeface="Verdana"/>
              </a:rPr>
              <a:t> </a:t>
            </a:r>
            <a:r>
              <a:rPr dirty="0" sz="2700" spc="-10">
                <a:latin typeface="Verdana"/>
                <a:cs typeface="Verdana"/>
              </a:rPr>
              <a:t>China</a:t>
            </a:r>
            <a:endParaRPr sz="27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782521"/>
            <a:ext cx="7720965" cy="42329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81965" marR="5080" indent="-469265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dirty="0" sz="3000">
                <a:latin typeface="Verdana"/>
                <a:cs typeface="Verdana"/>
              </a:rPr>
              <a:t>In </a:t>
            </a:r>
            <a:r>
              <a:rPr dirty="0" sz="3000" spc="-5">
                <a:latin typeface="Verdana"/>
                <a:cs typeface="Verdana"/>
              </a:rPr>
              <a:t>the period </a:t>
            </a:r>
            <a:r>
              <a:rPr dirty="0" sz="3000">
                <a:latin typeface="Verdana"/>
                <a:cs typeface="Verdana"/>
              </a:rPr>
              <a:t>1978–2015, China  </a:t>
            </a:r>
            <a:r>
              <a:rPr dirty="0" sz="3000" spc="-5">
                <a:latin typeface="Verdana"/>
                <a:cs typeface="Verdana"/>
              </a:rPr>
              <a:t>realized </a:t>
            </a:r>
            <a:r>
              <a:rPr dirty="0" sz="3000">
                <a:latin typeface="Verdana"/>
                <a:cs typeface="Verdana"/>
              </a:rPr>
              <a:t>a real </a:t>
            </a:r>
            <a:r>
              <a:rPr dirty="0" sz="3000" spc="-5">
                <a:latin typeface="Verdana"/>
                <a:cs typeface="Verdana"/>
              </a:rPr>
              <a:t>growth </a:t>
            </a:r>
            <a:r>
              <a:rPr dirty="0" sz="3000" spc="-15">
                <a:latin typeface="Verdana"/>
                <a:cs typeface="Verdana"/>
              </a:rPr>
              <a:t>rate </a:t>
            </a:r>
            <a:r>
              <a:rPr dirty="0" sz="3000">
                <a:latin typeface="Verdana"/>
                <a:cs typeface="Verdana"/>
              </a:rPr>
              <a:t>of </a:t>
            </a:r>
            <a:r>
              <a:rPr dirty="0" sz="3000" spc="-5">
                <a:latin typeface="Verdana"/>
                <a:cs typeface="Verdana"/>
              </a:rPr>
              <a:t>gross  </a:t>
            </a:r>
            <a:r>
              <a:rPr dirty="0" sz="3000">
                <a:latin typeface="Verdana"/>
                <a:cs typeface="Verdana"/>
              </a:rPr>
              <a:t>national income </a:t>
            </a:r>
            <a:r>
              <a:rPr dirty="0" sz="3000" spc="-5">
                <a:latin typeface="Verdana"/>
                <a:cs typeface="Verdana"/>
              </a:rPr>
              <a:t>(GNI) </a:t>
            </a:r>
            <a:r>
              <a:rPr dirty="0" sz="3000">
                <a:latin typeface="Verdana"/>
                <a:cs typeface="Verdana"/>
              </a:rPr>
              <a:t>of 9.6 </a:t>
            </a:r>
            <a:r>
              <a:rPr dirty="0" sz="3000" spc="-5">
                <a:latin typeface="Verdana"/>
                <a:cs typeface="Verdana"/>
              </a:rPr>
              <a:t>per</a:t>
            </a:r>
            <a:r>
              <a:rPr dirty="0" sz="3000" spc="-95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cent</a:t>
            </a:r>
            <a:endParaRPr sz="3000">
              <a:latin typeface="Verdana"/>
              <a:cs typeface="Verdana"/>
            </a:endParaRPr>
          </a:p>
          <a:p>
            <a:pPr marL="481965">
              <a:lnSpc>
                <a:spcPct val="100000"/>
              </a:lnSpc>
              <a:spcBef>
                <a:spcPts val="5"/>
              </a:spcBef>
            </a:pPr>
            <a:r>
              <a:rPr dirty="0" sz="3000">
                <a:latin typeface="Verdana"/>
                <a:cs typeface="Verdana"/>
              </a:rPr>
              <a:t>— </a:t>
            </a:r>
            <a:r>
              <a:rPr dirty="0" sz="3000" spc="-5">
                <a:latin typeface="Verdana"/>
                <a:cs typeface="Verdana"/>
              </a:rPr>
              <a:t>the </a:t>
            </a:r>
            <a:r>
              <a:rPr dirty="0" sz="3000">
                <a:latin typeface="Verdana"/>
                <a:cs typeface="Verdana"/>
              </a:rPr>
              <a:t>fastest speed </a:t>
            </a:r>
            <a:r>
              <a:rPr dirty="0" sz="3000" spc="-5">
                <a:latin typeface="Verdana"/>
                <a:cs typeface="Verdana"/>
              </a:rPr>
              <a:t>anywhere </a:t>
            </a:r>
            <a:r>
              <a:rPr dirty="0" sz="3000">
                <a:latin typeface="Verdana"/>
                <a:cs typeface="Verdana"/>
              </a:rPr>
              <a:t>in</a:t>
            </a:r>
            <a:r>
              <a:rPr dirty="0" sz="3000" spc="-70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the</a:t>
            </a:r>
            <a:endParaRPr sz="3000">
              <a:latin typeface="Verdana"/>
              <a:cs typeface="Verdana"/>
            </a:endParaRPr>
          </a:p>
          <a:p>
            <a:pPr marL="481965">
              <a:lnSpc>
                <a:spcPct val="100000"/>
              </a:lnSpc>
            </a:pPr>
            <a:r>
              <a:rPr dirty="0" sz="3000">
                <a:latin typeface="Verdana"/>
                <a:cs typeface="Verdana"/>
              </a:rPr>
              <a:t>world in </a:t>
            </a:r>
            <a:r>
              <a:rPr dirty="0" sz="3000" spc="-5">
                <a:latin typeface="Verdana"/>
                <a:cs typeface="Verdana"/>
              </a:rPr>
              <a:t>that</a:t>
            </a:r>
            <a:r>
              <a:rPr dirty="0" sz="3000" spc="-40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period.</a:t>
            </a:r>
            <a:endParaRPr sz="3000">
              <a:latin typeface="Verdana"/>
              <a:cs typeface="Verdana"/>
            </a:endParaRPr>
          </a:p>
          <a:p>
            <a:pPr marL="481965" marR="149860" indent="-469265">
              <a:lnSpc>
                <a:spcPct val="100000"/>
              </a:lnSpc>
              <a:spcBef>
                <a:spcPts val="720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dirty="0" sz="3000" spc="-15">
                <a:latin typeface="Verdana"/>
                <a:cs typeface="Verdana"/>
              </a:rPr>
              <a:t>Reform </a:t>
            </a:r>
            <a:r>
              <a:rPr dirty="0" sz="3000">
                <a:latin typeface="Verdana"/>
                <a:cs typeface="Verdana"/>
              </a:rPr>
              <a:t>and opening up </a:t>
            </a:r>
            <a:r>
              <a:rPr dirty="0" sz="3000" spc="-5">
                <a:latin typeface="Verdana"/>
                <a:cs typeface="Verdana"/>
              </a:rPr>
              <a:t>to the </a:t>
            </a:r>
            <a:r>
              <a:rPr dirty="0" sz="3000">
                <a:latin typeface="Verdana"/>
                <a:cs typeface="Verdana"/>
              </a:rPr>
              <a:t>world,  </a:t>
            </a:r>
            <a:r>
              <a:rPr dirty="0" sz="3000" spc="-10">
                <a:latin typeface="Verdana"/>
                <a:cs typeface="Verdana"/>
              </a:rPr>
              <a:t>heavy investment, </a:t>
            </a:r>
            <a:r>
              <a:rPr dirty="0" sz="3000" spc="-5">
                <a:latin typeface="Verdana"/>
                <a:cs typeface="Verdana"/>
              </a:rPr>
              <a:t>globalization  (China joined the </a:t>
            </a:r>
            <a:r>
              <a:rPr dirty="0" sz="3000" spc="-25">
                <a:latin typeface="Verdana"/>
                <a:cs typeface="Verdana"/>
              </a:rPr>
              <a:t>WTO </a:t>
            </a:r>
            <a:r>
              <a:rPr dirty="0" sz="3000" spc="-10">
                <a:latin typeface="Verdana"/>
                <a:cs typeface="Verdana"/>
              </a:rPr>
              <a:t>in </a:t>
            </a:r>
            <a:r>
              <a:rPr dirty="0" sz="3000">
                <a:latin typeface="Verdana"/>
                <a:cs typeface="Verdana"/>
              </a:rPr>
              <a:t>2001),  </a:t>
            </a:r>
            <a:r>
              <a:rPr dirty="0" sz="3000" spc="-10">
                <a:latin typeface="Verdana"/>
                <a:cs typeface="Verdana"/>
              </a:rPr>
              <a:t>demographic</a:t>
            </a:r>
            <a:r>
              <a:rPr dirty="0" sz="3000" spc="-20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dividend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0791" y="1569161"/>
            <a:ext cx="7724775" cy="368490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3000" spc="-5">
                <a:latin typeface="Verdana"/>
                <a:cs typeface="Verdana"/>
              </a:rPr>
              <a:t>Before </a:t>
            </a:r>
            <a:r>
              <a:rPr dirty="0" sz="3000">
                <a:latin typeface="Verdana"/>
                <a:cs typeface="Verdana"/>
              </a:rPr>
              <a:t>it </a:t>
            </a:r>
            <a:r>
              <a:rPr dirty="0" sz="3000" spc="-5">
                <a:latin typeface="Verdana"/>
                <a:cs typeface="Verdana"/>
              </a:rPr>
              <a:t>eventually brought </a:t>
            </a:r>
            <a:r>
              <a:rPr dirty="0" sz="3000">
                <a:latin typeface="Verdana"/>
                <a:cs typeface="Verdana"/>
              </a:rPr>
              <a:t>about  </a:t>
            </a:r>
            <a:r>
              <a:rPr dirty="0" sz="3000" spc="-5">
                <a:latin typeface="Verdana"/>
                <a:cs typeface="Verdana"/>
              </a:rPr>
              <a:t>population </a:t>
            </a:r>
            <a:r>
              <a:rPr dirty="0" sz="3000">
                <a:latin typeface="Verdana"/>
                <a:cs typeface="Verdana"/>
              </a:rPr>
              <a:t>ageing , </a:t>
            </a:r>
            <a:r>
              <a:rPr dirty="0" sz="3000" spc="-5">
                <a:latin typeface="Verdana"/>
                <a:cs typeface="Verdana"/>
              </a:rPr>
              <a:t>the </a:t>
            </a:r>
            <a:r>
              <a:rPr dirty="0" sz="3000" spc="-10">
                <a:latin typeface="Verdana"/>
                <a:cs typeface="Verdana"/>
              </a:rPr>
              <a:t>rapid  demographic </a:t>
            </a:r>
            <a:r>
              <a:rPr dirty="0" sz="3000" spc="-5">
                <a:latin typeface="Verdana"/>
                <a:cs typeface="Verdana"/>
              </a:rPr>
              <a:t>transition </a:t>
            </a:r>
            <a:r>
              <a:rPr dirty="0" sz="3000">
                <a:latin typeface="Verdana"/>
                <a:cs typeface="Verdana"/>
              </a:rPr>
              <a:t>had helped form  a </a:t>
            </a:r>
            <a:r>
              <a:rPr dirty="0" sz="3000" spc="-5">
                <a:latin typeface="Verdana"/>
                <a:cs typeface="Verdana"/>
              </a:rPr>
              <a:t>population that </a:t>
            </a:r>
            <a:r>
              <a:rPr dirty="0" sz="3000" spc="-10">
                <a:latin typeface="Verdana"/>
                <a:cs typeface="Verdana"/>
              </a:rPr>
              <a:t>was </a:t>
            </a:r>
            <a:r>
              <a:rPr dirty="0" sz="3000" spc="-5">
                <a:latin typeface="Verdana"/>
                <a:cs typeface="Verdana"/>
              </a:rPr>
              <a:t>characterized by  </a:t>
            </a:r>
            <a:r>
              <a:rPr dirty="0" sz="3000">
                <a:latin typeface="Verdana"/>
                <a:cs typeface="Verdana"/>
              </a:rPr>
              <a:t>a </a:t>
            </a:r>
            <a:r>
              <a:rPr dirty="0" sz="3000" spc="-10">
                <a:latin typeface="Verdana"/>
                <a:cs typeface="Verdana"/>
              </a:rPr>
              <a:t>rapid </a:t>
            </a:r>
            <a:r>
              <a:rPr dirty="0" sz="3000" spc="-5">
                <a:latin typeface="Verdana"/>
                <a:cs typeface="Verdana"/>
              </a:rPr>
              <a:t>increase </a:t>
            </a:r>
            <a:r>
              <a:rPr dirty="0" sz="3000" spc="-10">
                <a:latin typeface="Verdana"/>
                <a:cs typeface="Verdana"/>
              </a:rPr>
              <a:t>in </a:t>
            </a:r>
            <a:r>
              <a:rPr dirty="0" sz="3000">
                <a:latin typeface="Verdana"/>
                <a:cs typeface="Verdana"/>
              </a:rPr>
              <a:t>the </a:t>
            </a:r>
            <a:r>
              <a:rPr dirty="0" sz="3000" spc="-5">
                <a:latin typeface="Verdana"/>
                <a:cs typeface="Verdana"/>
              </a:rPr>
              <a:t>working-age  population </a:t>
            </a:r>
            <a:r>
              <a:rPr dirty="0" sz="3000">
                <a:latin typeface="Verdana"/>
                <a:cs typeface="Verdana"/>
              </a:rPr>
              <a:t>and a </a:t>
            </a:r>
            <a:r>
              <a:rPr dirty="0" sz="3000" spc="-5">
                <a:latin typeface="Verdana"/>
                <a:cs typeface="Verdana"/>
              </a:rPr>
              <a:t>decrease </a:t>
            </a:r>
            <a:r>
              <a:rPr dirty="0" sz="3000">
                <a:latin typeface="Verdana"/>
                <a:cs typeface="Verdana"/>
              </a:rPr>
              <a:t>in </a:t>
            </a:r>
            <a:r>
              <a:rPr dirty="0" sz="3000" spc="-5">
                <a:latin typeface="Verdana"/>
                <a:cs typeface="Verdana"/>
              </a:rPr>
              <a:t>the  </a:t>
            </a:r>
            <a:r>
              <a:rPr dirty="0" sz="3000" spc="-30">
                <a:latin typeface="Verdana"/>
                <a:cs typeface="Verdana"/>
              </a:rPr>
              <a:t>dependency. </a:t>
            </a:r>
            <a:r>
              <a:rPr dirty="0" sz="3000" spc="-5">
                <a:latin typeface="Verdana"/>
                <a:cs typeface="Verdana"/>
              </a:rPr>
              <a:t>This is what </a:t>
            </a:r>
            <a:r>
              <a:rPr dirty="0" sz="3000">
                <a:latin typeface="Verdana"/>
                <a:cs typeface="Verdana"/>
              </a:rPr>
              <a:t>economists  call </a:t>
            </a:r>
            <a:r>
              <a:rPr dirty="0" sz="3000" spc="-5">
                <a:latin typeface="Verdana"/>
                <a:cs typeface="Verdana"/>
              </a:rPr>
              <a:t>the </a:t>
            </a:r>
            <a:r>
              <a:rPr dirty="0" sz="3000" spc="-5">
                <a:solidFill>
                  <a:srgbClr val="FF0000"/>
                </a:solidFill>
                <a:latin typeface="Verdana"/>
                <a:cs typeface="Verdana"/>
              </a:rPr>
              <a:t>‘demographic</a:t>
            </a:r>
            <a:r>
              <a:rPr dirty="0" sz="3000" spc="-3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3000" spc="-35">
                <a:solidFill>
                  <a:srgbClr val="FF0000"/>
                </a:solidFill>
                <a:latin typeface="Verdana"/>
                <a:cs typeface="Verdana"/>
              </a:rPr>
              <a:t>dividend’</a:t>
            </a:r>
            <a:r>
              <a:rPr dirty="0" sz="3000" spc="-35">
                <a:latin typeface="Verdana"/>
                <a:cs typeface="Verdana"/>
              </a:rPr>
              <a:t>.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67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727"/>
                </a:moveTo>
                <a:lnTo>
                  <a:pt x="4655566" y="109727"/>
                </a:lnTo>
                <a:lnTo>
                  <a:pt x="4655566" y="0"/>
                </a:lnTo>
                <a:lnTo>
                  <a:pt x="0" y="0"/>
                </a:lnTo>
                <a:lnTo>
                  <a:pt x="0" y="10972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09600" y="1566672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 h="0">
                <a:moveTo>
                  <a:pt x="0" y="0"/>
                </a:moveTo>
                <a:lnTo>
                  <a:pt x="7958328" y="0"/>
                </a:lnTo>
              </a:path>
            </a:pathLst>
          </a:custGeom>
          <a:ln w="9144">
            <a:solidFill>
              <a:srgbClr val="CC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 h="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83540" y="884885"/>
            <a:ext cx="7118350" cy="60579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0"/>
              <a:t>Why </a:t>
            </a:r>
            <a:r>
              <a:rPr dirty="0"/>
              <a:t>TFR </a:t>
            </a:r>
            <a:r>
              <a:rPr dirty="0" spc="-5"/>
              <a:t>dropped </a:t>
            </a:r>
            <a:r>
              <a:rPr dirty="0"/>
              <a:t>so</a:t>
            </a:r>
            <a:r>
              <a:rPr dirty="0" spc="-70"/>
              <a:t> </a:t>
            </a:r>
            <a:r>
              <a:rPr dirty="0" spc="-10"/>
              <a:t>rapidly?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  <p:sp>
        <p:nvSpPr>
          <p:cNvPr id="6" name="object 6"/>
          <p:cNvSpPr txBox="1"/>
          <p:nvPr/>
        </p:nvSpPr>
        <p:spPr>
          <a:xfrm>
            <a:off x="645668" y="1782521"/>
            <a:ext cx="7661909" cy="24041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81965" indent="-469265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dirty="0" sz="3000" spc="-5">
                <a:latin typeface="Verdana"/>
                <a:cs typeface="Verdana"/>
              </a:rPr>
              <a:t>Economic and social</a:t>
            </a:r>
            <a:r>
              <a:rPr dirty="0" sz="3000" spc="0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development</a:t>
            </a:r>
            <a:endParaRPr sz="3000">
              <a:latin typeface="Verdana"/>
              <a:cs typeface="Verdana"/>
            </a:endParaRPr>
          </a:p>
          <a:p>
            <a:pPr marL="481965">
              <a:lnSpc>
                <a:spcPct val="100000"/>
              </a:lnSpc>
              <a:spcBef>
                <a:spcPts val="5"/>
              </a:spcBef>
            </a:pPr>
            <a:r>
              <a:rPr dirty="0" sz="3000">
                <a:latin typeface="Verdana"/>
                <a:cs typeface="Verdana"/>
              </a:rPr>
              <a:t>reasons</a:t>
            </a:r>
            <a:endParaRPr sz="3000">
              <a:latin typeface="Verdana"/>
              <a:cs typeface="Verdana"/>
            </a:endParaRPr>
          </a:p>
          <a:p>
            <a:pPr marL="481965" marR="5080" indent="-469265">
              <a:lnSpc>
                <a:spcPct val="100000"/>
              </a:lnSpc>
              <a:spcBef>
                <a:spcPts val="720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dirty="0" sz="3000">
                <a:latin typeface="Verdana"/>
                <a:cs typeface="Verdana"/>
              </a:rPr>
              <a:t>In </a:t>
            </a:r>
            <a:r>
              <a:rPr dirty="0" sz="3000" spc="-5">
                <a:latin typeface="Verdana"/>
                <a:cs typeface="Verdana"/>
              </a:rPr>
              <a:t>China, </a:t>
            </a:r>
            <a:r>
              <a:rPr dirty="0" sz="3000" spc="-10">
                <a:latin typeface="Verdana"/>
                <a:cs typeface="Verdana"/>
              </a:rPr>
              <a:t>government </a:t>
            </a:r>
            <a:r>
              <a:rPr dirty="0" sz="3000" spc="-5">
                <a:latin typeface="Verdana"/>
                <a:cs typeface="Verdana"/>
              </a:rPr>
              <a:t>policy </a:t>
            </a:r>
            <a:r>
              <a:rPr dirty="0" sz="3000" spc="-10">
                <a:latin typeface="Verdana"/>
                <a:cs typeface="Verdana"/>
              </a:rPr>
              <a:t>plays </a:t>
            </a:r>
            <a:r>
              <a:rPr dirty="0" sz="3000">
                <a:latin typeface="Verdana"/>
                <a:cs typeface="Verdana"/>
              </a:rPr>
              <a:t>an  important role in </a:t>
            </a:r>
            <a:r>
              <a:rPr dirty="0" sz="3000" spc="-5">
                <a:latin typeface="Verdana"/>
                <a:cs typeface="Verdana"/>
              </a:rPr>
              <a:t>this process, </a:t>
            </a:r>
            <a:r>
              <a:rPr dirty="0" sz="3000" spc="-10">
                <a:latin typeface="Verdana"/>
                <a:cs typeface="Verdana"/>
              </a:rPr>
              <a:t>esp.  </a:t>
            </a:r>
            <a:r>
              <a:rPr dirty="0" sz="3000" spc="-5">
                <a:latin typeface="Verdana"/>
                <a:cs typeface="Verdana"/>
              </a:rPr>
              <a:t>the One-Child</a:t>
            </a:r>
            <a:r>
              <a:rPr dirty="0" sz="3000" spc="-10">
                <a:latin typeface="Verdana"/>
                <a:cs typeface="Verdana"/>
              </a:rPr>
              <a:t> </a:t>
            </a:r>
            <a:r>
              <a:rPr dirty="0" sz="3000" spc="-50">
                <a:latin typeface="Verdana"/>
                <a:cs typeface="Verdana"/>
              </a:rPr>
              <a:t>Policy.</a:t>
            </a:r>
            <a:endParaRPr sz="3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67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727"/>
                </a:moveTo>
                <a:lnTo>
                  <a:pt x="4655566" y="109727"/>
                </a:lnTo>
                <a:lnTo>
                  <a:pt x="4655566" y="0"/>
                </a:lnTo>
                <a:lnTo>
                  <a:pt x="0" y="0"/>
                </a:lnTo>
                <a:lnTo>
                  <a:pt x="0" y="10972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09600" y="1566672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 h="0">
                <a:moveTo>
                  <a:pt x="0" y="0"/>
                </a:moveTo>
                <a:lnTo>
                  <a:pt x="7958328" y="0"/>
                </a:lnTo>
              </a:path>
            </a:pathLst>
          </a:custGeom>
          <a:ln w="9144">
            <a:solidFill>
              <a:srgbClr val="CC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 h="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879094"/>
            <a:ext cx="3902075" cy="60515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One-child</a:t>
            </a:r>
            <a:r>
              <a:rPr dirty="0" spc="-110"/>
              <a:t> </a:t>
            </a:r>
            <a:r>
              <a:rPr dirty="0"/>
              <a:t>policy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  <p:sp>
        <p:nvSpPr>
          <p:cNvPr id="6" name="object 6"/>
          <p:cNvSpPr txBox="1"/>
          <p:nvPr/>
        </p:nvSpPr>
        <p:spPr>
          <a:xfrm>
            <a:off x="645668" y="1684985"/>
            <a:ext cx="7780020" cy="219646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481965" marR="5080" indent="-469265">
              <a:lnSpc>
                <a:spcPct val="80400"/>
              </a:lnSpc>
              <a:spcBef>
                <a:spcPts val="825"/>
              </a:spcBef>
              <a:buSzPct val="96774"/>
              <a:buFont typeface="SimSun"/>
              <a:buChar char="◆"/>
              <a:tabLst>
                <a:tab pos="407034" algn="l"/>
              </a:tabLst>
            </a:pPr>
            <a:r>
              <a:rPr dirty="0" sz="3100" spc="-5">
                <a:latin typeface="Verdana"/>
                <a:cs typeface="Verdana"/>
              </a:rPr>
              <a:t>Shortly after </a:t>
            </a:r>
            <a:r>
              <a:rPr dirty="0" sz="3100" spc="-10">
                <a:latin typeface="Verdana"/>
                <a:cs typeface="Verdana"/>
              </a:rPr>
              <a:t>China</a:t>
            </a:r>
            <a:r>
              <a:rPr dirty="0" sz="3100" spc="-10">
                <a:latin typeface="Arial"/>
                <a:cs typeface="Arial"/>
              </a:rPr>
              <a:t>’</a:t>
            </a:r>
            <a:r>
              <a:rPr dirty="0" sz="3100" spc="-10">
                <a:latin typeface="Verdana"/>
                <a:cs typeface="Verdana"/>
              </a:rPr>
              <a:t>s </a:t>
            </a:r>
            <a:r>
              <a:rPr dirty="0" sz="3100" spc="-5">
                <a:latin typeface="Verdana"/>
                <a:cs typeface="Verdana"/>
              </a:rPr>
              <a:t>first modern  census </a:t>
            </a:r>
            <a:r>
              <a:rPr dirty="0" sz="3100" spc="-10">
                <a:latin typeface="Verdana"/>
                <a:cs typeface="Verdana"/>
              </a:rPr>
              <a:t>in </a:t>
            </a:r>
            <a:r>
              <a:rPr dirty="0" sz="3100" spc="-5">
                <a:latin typeface="Verdana"/>
                <a:cs typeface="Verdana"/>
              </a:rPr>
              <a:t>1953 </a:t>
            </a:r>
            <a:r>
              <a:rPr dirty="0" sz="3100" spc="-10">
                <a:latin typeface="Verdana"/>
                <a:cs typeface="Verdana"/>
              </a:rPr>
              <a:t>(594 </a:t>
            </a:r>
            <a:r>
              <a:rPr dirty="0" sz="3100" spc="-5">
                <a:latin typeface="Verdana"/>
                <a:cs typeface="Verdana"/>
              </a:rPr>
              <a:t>million), </a:t>
            </a:r>
            <a:r>
              <a:rPr dirty="0" sz="3100" spc="-10">
                <a:latin typeface="Verdana"/>
                <a:cs typeface="Verdana"/>
              </a:rPr>
              <a:t>the  government </a:t>
            </a:r>
            <a:r>
              <a:rPr dirty="0" sz="3100" spc="-20">
                <a:latin typeface="Verdana"/>
                <a:cs typeface="Verdana"/>
              </a:rPr>
              <a:t>initiated </a:t>
            </a:r>
            <a:r>
              <a:rPr dirty="0" sz="3100" spc="-5">
                <a:latin typeface="Verdana"/>
                <a:cs typeface="Verdana"/>
              </a:rPr>
              <a:t>family</a:t>
            </a:r>
            <a:r>
              <a:rPr dirty="0" sz="3100" spc="100">
                <a:latin typeface="Verdana"/>
                <a:cs typeface="Verdana"/>
              </a:rPr>
              <a:t> </a:t>
            </a:r>
            <a:r>
              <a:rPr dirty="0" sz="3100" spc="-10">
                <a:latin typeface="Verdana"/>
                <a:cs typeface="Verdana"/>
              </a:rPr>
              <a:t>planning</a:t>
            </a:r>
            <a:endParaRPr sz="31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150">
              <a:latin typeface="Times New Roman"/>
              <a:cs typeface="Times New Roman"/>
            </a:endParaRPr>
          </a:p>
          <a:p>
            <a:pPr marL="449580">
              <a:lnSpc>
                <a:spcPct val="100000"/>
              </a:lnSpc>
              <a:spcBef>
                <a:spcPts val="5"/>
              </a:spcBef>
            </a:pPr>
            <a:r>
              <a:rPr dirty="0" sz="3100" spc="-5">
                <a:latin typeface="Verdana"/>
                <a:cs typeface="Verdana"/>
              </a:rPr>
              <a:t>Abandoned </a:t>
            </a:r>
            <a:r>
              <a:rPr dirty="0" sz="3100" spc="-10">
                <a:latin typeface="Verdana"/>
                <a:cs typeface="Verdana"/>
              </a:rPr>
              <a:t>in </a:t>
            </a:r>
            <a:r>
              <a:rPr dirty="0" sz="3100" spc="-5">
                <a:latin typeface="Verdana"/>
                <a:cs typeface="Verdana"/>
              </a:rPr>
              <a:t>the</a:t>
            </a:r>
            <a:r>
              <a:rPr dirty="0" sz="3100" spc="50">
                <a:latin typeface="Verdana"/>
                <a:cs typeface="Verdana"/>
              </a:rPr>
              <a:t> </a:t>
            </a:r>
            <a:r>
              <a:rPr dirty="0" sz="3100" spc="-20">
                <a:latin typeface="Verdana"/>
                <a:cs typeface="Verdana"/>
              </a:rPr>
              <a:t>late1950s</a:t>
            </a:r>
            <a:endParaRPr sz="31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785569"/>
            <a:ext cx="7814309" cy="40201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481965" marR="5080" indent="-469265">
              <a:lnSpc>
                <a:spcPct val="99800"/>
              </a:lnSpc>
              <a:spcBef>
                <a:spcPts val="110"/>
              </a:spcBef>
              <a:buSzPct val="95652"/>
              <a:buFont typeface="SimSun"/>
              <a:buChar char="◆"/>
              <a:tabLst>
                <a:tab pos="306705" algn="l"/>
              </a:tabLst>
            </a:pPr>
            <a:r>
              <a:rPr dirty="0" sz="2300" spc="-5">
                <a:latin typeface="Verdana"/>
                <a:cs typeface="Verdana"/>
              </a:rPr>
              <a:t>Chinese government </a:t>
            </a:r>
            <a:r>
              <a:rPr dirty="0" sz="2300">
                <a:latin typeface="Verdana"/>
                <a:cs typeface="Verdana"/>
              </a:rPr>
              <a:t>launched </a:t>
            </a:r>
            <a:r>
              <a:rPr dirty="0" sz="2300" spc="-10">
                <a:latin typeface="Verdana"/>
                <a:cs typeface="Verdana"/>
              </a:rPr>
              <a:t>its </a:t>
            </a:r>
            <a:r>
              <a:rPr dirty="0" sz="2300">
                <a:latin typeface="Verdana"/>
                <a:cs typeface="Verdana"/>
              </a:rPr>
              <a:t>first all-out  family </a:t>
            </a:r>
            <a:r>
              <a:rPr dirty="0" sz="2300" spc="-5">
                <a:latin typeface="Verdana"/>
                <a:cs typeface="Verdana"/>
              </a:rPr>
              <a:t>planning </a:t>
            </a:r>
            <a:r>
              <a:rPr dirty="0" sz="2300" spc="-10">
                <a:latin typeface="Verdana"/>
                <a:cs typeface="Verdana"/>
              </a:rPr>
              <a:t>initiative in </a:t>
            </a:r>
            <a:r>
              <a:rPr dirty="0" sz="2300">
                <a:latin typeface="Verdana"/>
                <a:cs typeface="Verdana"/>
              </a:rPr>
              <a:t>1971.The </a:t>
            </a:r>
            <a:r>
              <a:rPr dirty="0" sz="2300" spc="-5">
                <a:latin typeface="Verdana"/>
                <a:cs typeface="Verdana"/>
              </a:rPr>
              <a:t>policy  lasted</a:t>
            </a:r>
            <a:r>
              <a:rPr dirty="0" sz="2300" spc="15">
                <a:latin typeface="Verdana"/>
                <a:cs typeface="Verdana"/>
              </a:rPr>
              <a:t> </a:t>
            </a:r>
            <a:r>
              <a:rPr dirty="0" sz="2300">
                <a:latin typeface="Verdana"/>
                <a:cs typeface="Verdana"/>
              </a:rPr>
              <a:t>through</a:t>
            </a:r>
            <a:r>
              <a:rPr dirty="0" sz="2300" spc="-35">
                <a:latin typeface="Verdana"/>
                <a:cs typeface="Verdana"/>
              </a:rPr>
              <a:t> </a:t>
            </a:r>
            <a:r>
              <a:rPr dirty="0" sz="2300">
                <a:latin typeface="Verdana"/>
                <a:cs typeface="Verdana"/>
              </a:rPr>
              <a:t>1978.</a:t>
            </a:r>
            <a:r>
              <a:rPr dirty="0" sz="2300" spc="0">
                <a:latin typeface="Verdana"/>
                <a:cs typeface="Verdana"/>
              </a:rPr>
              <a:t> </a:t>
            </a:r>
            <a:r>
              <a:rPr dirty="0" sz="2300">
                <a:latin typeface="SimSun"/>
                <a:cs typeface="SimSun"/>
              </a:rPr>
              <a:t>晚、稀、少</a:t>
            </a:r>
            <a:r>
              <a:rPr dirty="0" sz="2300" spc="-20">
                <a:latin typeface="Verdana"/>
                <a:cs typeface="Verdana"/>
              </a:rPr>
              <a:t>Wan-xi-shao,  </a:t>
            </a:r>
            <a:r>
              <a:rPr dirty="0" sz="2300" spc="-10">
                <a:latin typeface="Verdana"/>
                <a:cs typeface="Verdana"/>
              </a:rPr>
              <a:t>later </a:t>
            </a:r>
            <a:r>
              <a:rPr dirty="0" sz="2300" spc="-5">
                <a:latin typeface="Verdana"/>
                <a:cs typeface="Verdana"/>
              </a:rPr>
              <a:t>marriages, longer </a:t>
            </a:r>
            <a:r>
              <a:rPr dirty="0" sz="2300">
                <a:latin typeface="Verdana"/>
                <a:cs typeface="Verdana"/>
              </a:rPr>
              <a:t>spacing </a:t>
            </a:r>
            <a:r>
              <a:rPr dirty="0" sz="2300" spc="-5">
                <a:latin typeface="Verdana"/>
                <a:cs typeface="Verdana"/>
              </a:rPr>
              <a:t>between </a:t>
            </a:r>
            <a:r>
              <a:rPr dirty="0" sz="2300">
                <a:latin typeface="Verdana"/>
                <a:cs typeface="Verdana"/>
              </a:rPr>
              <a:t>children,  and </a:t>
            </a:r>
            <a:r>
              <a:rPr dirty="0" sz="2300" spc="-5">
                <a:latin typeface="Verdana"/>
                <a:cs typeface="Verdana"/>
              </a:rPr>
              <a:t>fewer </a:t>
            </a:r>
            <a:r>
              <a:rPr dirty="0" sz="2300">
                <a:latin typeface="Verdana"/>
                <a:cs typeface="Verdana"/>
              </a:rPr>
              <a:t>children </a:t>
            </a:r>
            <a:r>
              <a:rPr dirty="0" sz="2300" spc="-5">
                <a:latin typeface="Verdana"/>
                <a:cs typeface="Verdana"/>
              </a:rPr>
              <a:t>in</a:t>
            </a:r>
            <a:r>
              <a:rPr dirty="0" sz="2300" spc="-10">
                <a:latin typeface="Verdana"/>
                <a:cs typeface="Verdana"/>
              </a:rPr>
              <a:t> </a:t>
            </a:r>
            <a:r>
              <a:rPr dirty="0" sz="2300" spc="-5">
                <a:latin typeface="Verdana"/>
                <a:cs typeface="Verdana"/>
              </a:rPr>
              <a:t>total.</a:t>
            </a:r>
            <a:endParaRPr sz="2300">
              <a:latin typeface="Verdana"/>
              <a:cs typeface="Verdana"/>
            </a:endParaRPr>
          </a:p>
          <a:p>
            <a:pPr marL="481965" marR="599440" indent="-469900">
              <a:lnSpc>
                <a:spcPct val="101299"/>
              </a:lnSpc>
              <a:spcBef>
                <a:spcPts val="484"/>
              </a:spcBef>
            </a:pPr>
            <a:r>
              <a:rPr dirty="0" sz="2300" spc="-45">
                <a:latin typeface="Arial"/>
                <a:cs typeface="Arial"/>
              </a:rPr>
              <a:t>—</a:t>
            </a:r>
            <a:r>
              <a:rPr dirty="0" sz="2300" spc="-45">
                <a:latin typeface="Verdana"/>
                <a:cs typeface="Verdana"/>
              </a:rPr>
              <a:t>Total </a:t>
            </a:r>
            <a:r>
              <a:rPr dirty="0" sz="2300" spc="-5">
                <a:latin typeface="Verdana"/>
                <a:cs typeface="Verdana"/>
              </a:rPr>
              <a:t>fertility </a:t>
            </a:r>
            <a:r>
              <a:rPr dirty="0" sz="2300" spc="-10">
                <a:latin typeface="Verdana"/>
                <a:cs typeface="Verdana"/>
              </a:rPr>
              <a:t>rates </a:t>
            </a:r>
            <a:r>
              <a:rPr dirty="0" sz="2300" spc="-5">
                <a:latin typeface="Verdana"/>
                <a:cs typeface="Verdana"/>
              </a:rPr>
              <a:t>were </a:t>
            </a:r>
            <a:r>
              <a:rPr dirty="0" sz="2300">
                <a:latin typeface="Verdana"/>
                <a:cs typeface="Verdana"/>
              </a:rPr>
              <a:t>cut </a:t>
            </a:r>
            <a:r>
              <a:rPr dirty="0" sz="2300" spc="-10">
                <a:latin typeface="Verdana"/>
                <a:cs typeface="Verdana"/>
              </a:rPr>
              <a:t>in </a:t>
            </a:r>
            <a:r>
              <a:rPr dirty="0" sz="2300" spc="-30">
                <a:latin typeface="Verdana"/>
                <a:cs typeface="Verdana"/>
              </a:rPr>
              <a:t>half, </a:t>
            </a:r>
            <a:r>
              <a:rPr dirty="0" sz="2300">
                <a:latin typeface="Verdana"/>
                <a:cs typeface="Verdana"/>
              </a:rPr>
              <a:t>from 5.8 </a:t>
            </a:r>
            <a:r>
              <a:rPr dirty="0" sz="2300" spc="-15">
                <a:latin typeface="Verdana"/>
                <a:cs typeface="Verdana"/>
              </a:rPr>
              <a:t>in  </a:t>
            </a:r>
            <a:r>
              <a:rPr dirty="0" sz="2300">
                <a:latin typeface="Verdana"/>
                <a:cs typeface="Verdana"/>
              </a:rPr>
              <a:t>1970 </a:t>
            </a:r>
            <a:r>
              <a:rPr dirty="0" sz="2300" spc="-5">
                <a:latin typeface="Verdana"/>
                <a:cs typeface="Verdana"/>
              </a:rPr>
              <a:t>to </a:t>
            </a:r>
            <a:r>
              <a:rPr dirty="0" sz="2300">
                <a:latin typeface="Verdana"/>
                <a:cs typeface="Verdana"/>
              </a:rPr>
              <a:t>2.7 </a:t>
            </a:r>
            <a:r>
              <a:rPr dirty="0" sz="2300" spc="-10">
                <a:latin typeface="Verdana"/>
                <a:cs typeface="Verdana"/>
              </a:rPr>
              <a:t>in</a:t>
            </a:r>
            <a:r>
              <a:rPr dirty="0" sz="2300" spc="-30">
                <a:latin typeface="Verdana"/>
                <a:cs typeface="Verdana"/>
              </a:rPr>
              <a:t> </a:t>
            </a:r>
            <a:r>
              <a:rPr dirty="0" sz="2300">
                <a:latin typeface="Verdana"/>
                <a:cs typeface="Verdana"/>
              </a:rPr>
              <a:t>1978.</a:t>
            </a:r>
            <a:endParaRPr sz="2300">
              <a:latin typeface="Verdana"/>
              <a:cs typeface="Verdana"/>
            </a:endParaRPr>
          </a:p>
          <a:p>
            <a:pPr marL="481965" marR="126364" indent="-469265">
              <a:lnSpc>
                <a:spcPct val="99700"/>
              </a:lnSpc>
              <a:spcBef>
                <a:spcPts val="580"/>
              </a:spcBef>
              <a:buSzPct val="95652"/>
              <a:buFont typeface="SimSun"/>
              <a:buChar char="◆"/>
              <a:tabLst>
                <a:tab pos="306070" algn="l"/>
              </a:tabLst>
            </a:pPr>
            <a:r>
              <a:rPr dirty="0" sz="2300">
                <a:latin typeface="Verdana"/>
                <a:cs typeface="Verdana"/>
              </a:rPr>
              <a:t>Through 1979 the </a:t>
            </a:r>
            <a:r>
              <a:rPr dirty="0" sz="2300" spc="-5">
                <a:latin typeface="Verdana"/>
                <a:cs typeface="Verdana"/>
              </a:rPr>
              <a:t>probability </a:t>
            </a:r>
            <a:r>
              <a:rPr dirty="0" sz="2300">
                <a:latin typeface="Verdana"/>
                <a:cs typeface="Verdana"/>
              </a:rPr>
              <a:t>of a couple </a:t>
            </a:r>
            <a:r>
              <a:rPr dirty="0" sz="2300" spc="-5">
                <a:latin typeface="Verdana"/>
                <a:cs typeface="Verdana"/>
              </a:rPr>
              <a:t>having </a:t>
            </a:r>
            <a:r>
              <a:rPr dirty="0" sz="2300">
                <a:latin typeface="Verdana"/>
                <a:cs typeface="Verdana"/>
              </a:rPr>
              <a:t>a  second child, </a:t>
            </a:r>
            <a:r>
              <a:rPr dirty="0" sz="2300" spc="-5">
                <a:latin typeface="Verdana"/>
                <a:cs typeface="Verdana"/>
              </a:rPr>
              <a:t>given </a:t>
            </a:r>
            <a:r>
              <a:rPr dirty="0" sz="2300">
                <a:latin typeface="Verdana"/>
                <a:cs typeface="Verdana"/>
              </a:rPr>
              <a:t>that they had </a:t>
            </a:r>
            <a:r>
              <a:rPr dirty="0" sz="2300" spc="-5">
                <a:latin typeface="Verdana"/>
                <a:cs typeface="Verdana"/>
              </a:rPr>
              <a:t>already given  birth to </a:t>
            </a:r>
            <a:r>
              <a:rPr dirty="0" sz="2300">
                <a:latin typeface="Verdana"/>
                <a:cs typeface="Verdana"/>
              </a:rPr>
              <a:t>a first child, </a:t>
            </a:r>
            <a:r>
              <a:rPr dirty="0" sz="2300" spc="-10">
                <a:latin typeface="Verdana"/>
                <a:cs typeface="Verdana"/>
              </a:rPr>
              <a:t>was </a:t>
            </a:r>
            <a:r>
              <a:rPr dirty="0" sz="2300">
                <a:latin typeface="Verdana"/>
                <a:cs typeface="Verdana"/>
              </a:rPr>
              <a:t>95%. “ </a:t>
            </a:r>
            <a:r>
              <a:rPr dirty="0" sz="2300" spc="-5">
                <a:latin typeface="Verdana"/>
                <a:cs typeface="Verdana"/>
              </a:rPr>
              <a:t>two </a:t>
            </a:r>
            <a:r>
              <a:rPr dirty="0" sz="2300" spc="-10">
                <a:latin typeface="Verdana"/>
                <a:cs typeface="Verdana"/>
              </a:rPr>
              <a:t>child, </a:t>
            </a:r>
            <a:r>
              <a:rPr dirty="0" sz="2300">
                <a:latin typeface="Verdana"/>
                <a:cs typeface="Verdana"/>
              </a:rPr>
              <a:t>but  </a:t>
            </a:r>
            <a:r>
              <a:rPr dirty="0" sz="2300" spc="-5">
                <a:latin typeface="Verdana"/>
                <a:cs typeface="Verdana"/>
              </a:rPr>
              <a:t>wait” </a:t>
            </a:r>
            <a:r>
              <a:rPr dirty="0" sz="2300" spc="-30">
                <a:latin typeface="Verdana"/>
                <a:cs typeface="Verdana"/>
              </a:rPr>
              <a:t>policy.</a:t>
            </a:r>
            <a:endParaRPr sz="23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750517"/>
            <a:ext cx="7633970" cy="2089150"/>
          </a:xfrm>
          <a:prstGeom prst="rect">
            <a:avLst/>
          </a:prstGeom>
        </p:spPr>
        <p:txBody>
          <a:bodyPr wrap="square" lIns="0" tIns="49530" rIns="0" bIns="0" rtlCol="0" vert="horz">
            <a:spAutoFit/>
          </a:bodyPr>
          <a:lstStyle/>
          <a:p>
            <a:pPr marL="481965" marR="5080" indent="-469265">
              <a:lnSpc>
                <a:spcPct val="89700"/>
              </a:lnSpc>
              <a:spcBef>
                <a:spcPts val="390"/>
              </a:spcBef>
              <a:buFont typeface="SimSun"/>
              <a:buChar char="◆"/>
              <a:tabLst>
                <a:tab pos="407670" algn="l"/>
                <a:tab pos="5267960" algn="l"/>
              </a:tabLst>
            </a:pPr>
            <a:r>
              <a:rPr dirty="0" sz="2300">
                <a:latin typeface="Verdana"/>
                <a:cs typeface="Verdana"/>
              </a:rPr>
              <a:t>“Baby boomers” reached marriage age, </a:t>
            </a:r>
            <a:r>
              <a:rPr dirty="0" sz="2300" spc="-10">
                <a:latin typeface="Verdana"/>
                <a:cs typeface="Verdana"/>
              </a:rPr>
              <a:t>Policy  </a:t>
            </a:r>
            <a:r>
              <a:rPr dirty="0" sz="2300" spc="-5">
                <a:latin typeface="Verdana"/>
                <a:cs typeface="Verdana"/>
              </a:rPr>
              <a:t>tightened. </a:t>
            </a:r>
            <a:r>
              <a:rPr dirty="0" sz="2300">
                <a:latin typeface="Verdana"/>
                <a:cs typeface="Verdana"/>
              </a:rPr>
              <a:t>In September</a:t>
            </a:r>
            <a:r>
              <a:rPr dirty="0" sz="2300" spc="25">
                <a:latin typeface="Verdana"/>
                <a:cs typeface="Verdana"/>
              </a:rPr>
              <a:t> </a:t>
            </a:r>
            <a:r>
              <a:rPr dirty="0" sz="2300">
                <a:latin typeface="Verdana"/>
                <a:cs typeface="Verdana"/>
              </a:rPr>
              <a:t>1980,	the</a:t>
            </a:r>
            <a:r>
              <a:rPr dirty="0" sz="2300" spc="-55">
                <a:latin typeface="Verdana"/>
                <a:cs typeface="Verdana"/>
              </a:rPr>
              <a:t> </a:t>
            </a:r>
            <a:r>
              <a:rPr dirty="0" sz="2300" spc="-5">
                <a:latin typeface="Verdana"/>
                <a:cs typeface="Verdana"/>
              </a:rPr>
              <a:t>government  </a:t>
            </a:r>
            <a:r>
              <a:rPr dirty="0" sz="2300">
                <a:latin typeface="Verdana"/>
                <a:cs typeface="Verdana"/>
              </a:rPr>
              <a:t>formally </a:t>
            </a:r>
            <a:r>
              <a:rPr dirty="0" sz="2300" spc="-5">
                <a:latin typeface="Verdana"/>
                <a:cs typeface="Verdana"/>
              </a:rPr>
              <a:t>adopted </a:t>
            </a:r>
            <a:r>
              <a:rPr dirty="0" sz="2300">
                <a:latin typeface="Verdana"/>
                <a:cs typeface="Verdana"/>
              </a:rPr>
              <a:t>the </a:t>
            </a:r>
            <a:r>
              <a:rPr dirty="0" sz="2300" spc="-5">
                <a:latin typeface="Arial"/>
                <a:cs typeface="Arial"/>
              </a:rPr>
              <a:t>“</a:t>
            </a:r>
            <a:r>
              <a:rPr dirty="0" sz="2300" spc="-5">
                <a:latin typeface="Verdana"/>
                <a:cs typeface="Verdana"/>
              </a:rPr>
              <a:t>one-child policy</a:t>
            </a:r>
            <a:r>
              <a:rPr dirty="0" sz="2300" spc="-5">
                <a:latin typeface="Arial"/>
                <a:cs typeface="Arial"/>
              </a:rPr>
              <a:t>” </a:t>
            </a:r>
            <a:r>
              <a:rPr dirty="0" sz="2300">
                <a:latin typeface="Verdana"/>
                <a:cs typeface="Verdana"/>
              </a:rPr>
              <a:t>and a  </a:t>
            </a:r>
            <a:r>
              <a:rPr dirty="0" sz="2300" spc="-5">
                <a:latin typeface="Verdana"/>
                <a:cs typeface="Verdana"/>
              </a:rPr>
              <a:t>target population </a:t>
            </a:r>
            <a:r>
              <a:rPr dirty="0" sz="2300">
                <a:latin typeface="Verdana"/>
                <a:cs typeface="Verdana"/>
              </a:rPr>
              <a:t>of 1.2billion </a:t>
            </a:r>
            <a:r>
              <a:rPr dirty="0" sz="2300" spc="-10">
                <a:latin typeface="Verdana"/>
                <a:cs typeface="Verdana"/>
              </a:rPr>
              <a:t>in </a:t>
            </a:r>
            <a:r>
              <a:rPr dirty="0" sz="2300" spc="-5">
                <a:latin typeface="Verdana"/>
                <a:cs typeface="Verdana"/>
              </a:rPr>
              <a:t>the </a:t>
            </a:r>
            <a:r>
              <a:rPr dirty="0" sz="2300" spc="-10">
                <a:latin typeface="Verdana"/>
                <a:cs typeface="Verdana"/>
              </a:rPr>
              <a:t>year</a:t>
            </a:r>
            <a:r>
              <a:rPr dirty="0" sz="2300" spc="15">
                <a:latin typeface="Verdana"/>
                <a:cs typeface="Verdana"/>
              </a:rPr>
              <a:t> </a:t>
            </a:r>
            <a:r>
              <a:rPr dirty="0" sz="2300">
                <a:latin typeface="Verdana"/>
                <a:cs typeface="Verdana"/>
              </a:rPr>
              <a:t>2000</a:t>
            </a:r>
            <a:endParaRPr sz="23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SimSun"/>
              <a:buChar char="◆"/>
            </a:pPr>
            <a:endParaRPr sz="2850">
              <a:latin typeface="Times New Roman"/>
              <a:cs typeface="Times New Roman"/>
            </a:endParaRPr>
          </a:p>
          <a:p>
            <a:pPr marL="481965" indent="-469265">
              <a:lnSpc>
                <a:spcPct val="100000"/>
              </a:lnSpc>
              <a:buFont typeface="SimSun"/>
              <a:buChar char="◆"/>
              <a:tabLst>
                <a:tab pos="407670" algn="l"/>
              </a:tabLst>
            </a:pPr>
            <a:r>
              <a:rPr dirty="0" sz="2300" spc="-5">
                <a:latin typeface="Arial"/>
                <a:cs typeface="Arial"/>
              </a:rPr>
              <a:t>“</a:t>
            </a:r>
            <a:r>
              <a:rPr dirty="0" sz="2300" spc="-5">
                <a:latin typeface="Verdana"/>
                <a:cs typeface="Verdana"/>
              </a:rPr>
              <a:t>One-and </a:t>
            </a:r>
            <a:r>
              <a:rPr dirty="0" sz="2300" spc="-10">
                <a:latin typeface="Verdana"/>
                <a:cs typeface="Verdana"/>
              </a:rPr>
              <a:t>-a-Half-Child Policy</a:t>
            </a:r>
            <a:r>
              <a:rPr dirty="0" sz="2300" spc="-10">
                <a:latin typeface="Arial"/>
                <a:cs typeface="Arial"/>
              </a:rPr>
              <a:t>” </a:t>
            </a:r>
            <a:r>
              <a:rPr dirty="0" sz="2300">
                <a:latin typeface="Verdana"/>
                <a:cs typeface="Verdana"/>
              </a:rPr>
              <a:t>after</a:t>
            </a:r>
            <a:r>
              <a:rPr dirty="0" sz="2300" spc="185">
                <a:latin typeface="Verdana"/>
                <a:cs typeface="Verdana"/>
              </a:rPr>
              <a:t> </a:t>
            </a:r>
            <a:r>
              <a:rPr dirty="0" sz="2300">
                <a:latin typeface="Verdana"/>
                <a:cs typeface="Verdana"/>
              </a:rPr>
              <a:t>1984.</a:t>
            </a:r>
            <a:endParaRPr sz="23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67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727"/>
                </a:moveTo>
                <a:lnTo>
                  <a:pt x="4655566" y="109727"/>
                </a:lnTo>
                <a:lnTo>
                  <a:pt x="4655566" y="0"/>
                </a:lnTo>
                <a:lnTo>
                  <a:pt x="0" y="0"/>
                </a:lnTo>
                <a:lnTo>
                  <a:pt x="0" y="10972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09600" y="1566672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 h="0">
                <a:moveTo>
                  <a:pt x="0" y="0"/>
                </a:moveTo>
                <a:lnTo>
                  <a:pt x="7958328" y="0"/>
                </a:lnTo>
              </a:path>
            </a:pathLst>
          </a:custGeom>
          <a:ln w="9144">
            <a:solidFill>
              <a:srgbClr val="CC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 h="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45668" y="2173351"/>
            <a:ext cx="5797550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 spc="-5"/>
              <a:t>The one-Child </a:t>
            </a:r>
            <a:r>
              <a:rPr dirty="0" sz="3200" spc="-15"/>
              <a:t>Policy </a:t>
            </a:r>
            <a:r>
              <a:rPr dirty="0" sz="3200" spc="-10"/>
              <a:t>worked</a:t>
            </a:r>
            <a:endParaRPr sz="3200"/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  <p:sp>
        <p:nvSpPr>
          <p:cNvPr id="6" name="object 6"/>
          <p:cNvSpPr txBox="1"/>
          <p:nvPr/>
        </p:nvSpPr>
        <p:spPr>
          <a:xfrm>
            <a:off x="645668" y="3233750"/>
            <a:ext cx="7292975" cy="21361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3265"/>
              </a:lnSpc>
              <a:spcBef>
                <a:spcPts val="100"/>
              </a:spcBef>
            </a:pPr>
            <a:r>
              <a:rPr dirty="0" sz="3000" spc="-5">
                <a:latin typeface="Arial"/>
                <a:cs typeface="Arial"/>
              </a:rPr>
              <a:t>—</a:t>
            </a:r>
            <a:r>
              <a:rPr dirty="0" sz="3000" spc="-5">
                <a:latin typeface="Verdana"/>
                <a:cs typeface="Verdana"/>
              </a:rPr>
              <a:t>In the </a:t>
            </a:r>
            <a:r>
              <a:rPr dirty="0" sz="3000">
                <a:latin typeface="Verdana"/>
                <a:cs typeface="Verdana"/>
              </a:rPr>
              <a:t>one-child policy </a:t>
            </a:r>
            <a:r>
              <a:rPr dirty="0" sz="3000" spc="-5">
                <a:latin typeface="Verdana"/>
                <a:cs typeface="Verdana"/>
              </a:rPr>
              <a:t>years,</a:t>
            </a:r>
            <a:r>
              <a:rPr dirty="0" sz="3000" spc="-80">
                <a:latin typeface="Verdana"/>
                <a:cs typeface="Verdana"/>
              </a:rPr>
              <a:t> </a:t>
            </a:r>
            <a:r>
              <a:rPr dirty="0" sz="3000">
                <a:latin typeface="Verdana"/>
                <a:cs typeface="Verdana"/>
              </a:rPr>
              <a:t>more</a:t>
            </a:r>
            <a:endParaRPr sz="3000">
              <a:latin typeface="Verdana"/>
              <a:cs typeface="Verdana"/>
            </a:endParaRPr>
          </a:p>
          <a:p>
            <a:pPr marL="481965">
              <a:lnSpc>
                <a:spcPts val="3265"/>
              </a:lnSpc>
            </a:pPr>
            <a:r>
              <a:rPr dirty="0" sz="3000" spc="-5">
                <a:latin typeface="Verdana"/>
                <a:cs typeface="Verdana"/>
              </a:rPr>
              <a:t>than </a:t>
            </a:r>
            <a:r>
              <a:rPr dirty="0" sz="3000">
                <a:latin typeface="Verdana"/>
                <a:cs typeface="Verdana"/>
              </a:rPr>
              <a:t>0.4 </a:t>
            </a:r>
            <a:r>
              <a:rPr dirty="0" sz="3000" spc="-5">
                <a:latin typeface="Verdana"/>
                <a:cs typeface="Verdana"/>
              </a:rPr>
              <a:t>billion people </a:t>
            </a:r>
            <a:r>
              <a:rPr dirty="0" sz="3000">
                <a:latin typeface="Verdana"/>
                <a:cs typeface="Verdana"/>
              </a:rPr>
              <a:t>are not</a:t>
            </a:r>
            <a:r>
              <a:rPr dirty="0" sz="3000" spc="-30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born</a:t>
            </a:r>
            <a:endParaRPr sz="3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050">
              <a:latin typeface="Times New Roman"/>
              <a:cs typeface="Times New Roman"/>
            </a:endParaRPr>
          </a:p>
          <a:p>
            <a:pPr marL="12700">
              <a:lnSpc>
                <a:spcPts val="3265"/>
              </a:lnSpc>
            </a:pPr>
            <a:r>
              <a:rPr dirty="0" sz="3000" spc="-10">
                <a:latin typeface="Arial"/>
                <a:cs typeface="Arial"/>
              </a:rPr>
              <a:t>—</a:t>
            </a:r>
            <a:r>
              <a:rPr dirty="0" sz="3000" spc="-10">
                <a:latin typeface="Verdana"/>
                <a:cs typeface="Verdana"/>
              </a:rPr>
              <a:t>Population </a:t>
            </a:r>
            <a:r>
              <a:rPr dirty="0" sz="3000" spc="-5">
                <a:latin typeface="Verdana"/>
                <a:cs typeface="Verdana"/>
              </a:rPr>
              <a:t>total </a:t>
            </a:r>
            <a:r>
              <a:rPr dirty="0" sz="3000">
                <a:latin typeface="Verdana"/>
                <a:cs typeface="Verdana"/>
              </a:rPr>
              <a:t>fertility </a:t>
            </a:r>
            <a:r>
              <a:rPr dirty="0" sz="3000" spc="-10">
                <a:latin typeface="Verdana"/>
                <a:cs typeface="Verdana"/>
              </a:rPr>
              <a:t>rates:</a:t>
            </a:r>
            <a:r>
              <a:rPr dirty="0" sz="3000" spc="-35">
                <a:latin typeface="Verdana"/>
                <a:cs typeface="Verdana"/>
              </a:rPr>
              <a:t> </a:t>
            </a:r>
            <a:r>
              <a:rPr dirty="0" sz="3000">
                <a:latin typeface="Verdana"/>
                <a:cs typeface="Verdana"/>
              </a:rPr>
              <a:t>early</a:t>
            </a:r>
            <a:endParaRPr sz="3000">
              <a:latin typeface="Verdana"/>
              <a:cs typeface="Verdana"/>
            </a:endParaRPr>
          </a:p>
          <a:p>
            <a:pPr marL="481965">
              <a:lnSpc>
                <a:spcPts val="3265"/>
              </a:lnSpc>
            </a:pPr>
            <a:r>
              <a:rPr dirty="0" sz="3000">
                <a:latin typeface="Verdana"/>
                <a:cs typeface="Verdana"/>
              </a:rPr>
              <a:t>1970s 5.8;now</a:t>
            </a:r>
            <a:r>
              <a:rPr dirty="0" sz="3000" spc="-10">
                <a:latin typeface="Verdana"/>
                <a:cs typeface="Verdana"/>
              </a:rPr>
              <a:t> </a:t>
            </a:r>
            <a:r>
              <a:rPr dirty="0" sz="3000">
                <a:latin typeface="Verdana"/>
                <a:cs typeface="Verdana"/>
              </a:rPr>
              <a:t>1.4</a:t>
            </a:r>
            <a:endParaRPr sz="3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67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727"/>
                </a:moveTo>
                <a:lnTo>
                  <a:pt x="4655566" y="109727"/>
                </a:lnTo>
                <a:lnTo>
                  <a:pt x="4655566" y="0"/>
                </a:lnTo>
                <a:lnTo>
                  <a:pt x="0" y="0"/>
                </a:lnTo>
                <a:lnTo>
                  <a:pt x="0" y="10972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09600" y="1566672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 h="0">
                <a:moveTo>
                  <a:pt x="0" y="0"/>
                </a:moveTo>
                <a:lnTo>
                  <a:pt x="7958328" y="0"/>
                </a:lnTo>
              </a:path>
            </a:pathLst>
          </a:custGeom>
          <a:ln w="9144">
            <a:solidFill>
              <a:srgbClr val="CC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 h="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879094"/>
            <a:ext cx="3514090" cy="60515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The</a:t>
            </a:r>
            <a:r>
              <a:rPr dirty="0" spc="-60"/>
              <a:t> </a:t>
            </a:r>
            <a:r>
              <a:rPr dirty="0" spc="-5"/>
              <a:t>influences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  <p:sp>
        <p:nvSpPr>
          <p:cNvPr id="6" name="object 6"/>
          <p:cNvSpPr txBox="1"/>
          <p:nvPr/>
        </p:nvSpPr>
        <p:spPr>
          <a:xfrm>
            <a:off x="645668" y="2240407"/>
            <a:ext cx="7358380" cy="2494915"/>
          </a:xfrm>
          <a:prstGeom prst="rect">
            <a:avLst/>
          </a:prstGeom>
        </p:spPr>
        <p:txBody>
          <a:bodyPr wrap="square" lIns="0" tIns="101600" rIns="0" bIns="0" rtlCol="0" vert="horz">
            <a:spAutoFit/>
          </a:bodyPr>
          <a:lstStyle/>
          <a:p>
            <a:pPr marL="481965" marR="5080" indent="-469900">
              <a:lnSpc>
                <a:spcPct val="80500"/>
              </a:lnSpc>
              <a:spcBef>
                <a:spcPts val="800"/>
              </a:spcBef>
            </a:pPr>
            <a:r>
              <a:rPr dirty="0" sz="3000" spc="-5">
                <a:latin typeface="Arial"/>
                <a:cs typeface="Arial"/>
              </a:rPr>
              <a:t>—Rapid </a:t>
            </a:r>
            <a:r>
              <a:rPr dirty="0" sz="3000" spc="-5">
                <a:latin typeface="Verdana"/>
                <a:cs typeface="Verdana"/>
              </a:rPr>
              <a:t>population </a:t>
            </a:r>
            <a:r>
              <a:rPr dirty="0" sz="3000">
                <a:latin typeface="Verdana"/>
                <a:cs typeface="Verdana"/>
              </a:rPr>
              <a:t>aging, </a:t>
            </a:r>
            <a:r>
              <a:rPr dirty="0" sz="3000" spc="-5">
                <a:latin typeface="Verdana"/>
                <a:cs typeface="Verdana"/>
              </a:rPr>
              <a:t>increasing  dependency </a:t>
            </a:r>
            <a:r>
              <a:rPr dirty="0" sz="3000" spc="-15">
                <a:latin typeface="Verdana"/>
                <a:cs typeface="Verdana"/>
              </a:rPr>
              <a:t>ratio. </a:t>
            </a:r>
            <a:r>
              <a:rPr dirty="0" sz="3000">
                <a:latin typeface="Verdana"/>
                <a:cs typeface="Verdana"/>
              </a:rPr>
              <a:t>By 2050, China  </a:t>
            </a:r>
            <a:r>
              <a:rPr dirty="0" sz="3000" spc="-10">
                <a:latin typeface="Verdana"/>
                <a:cs typeface="Verdana"/>
              </a:rPr>
              <a:t>may </a:t>
            </a:r>
            <a:r>
              <a:rPr dirty="0" sz="3000" spc="-15">
                <a:latin typeface="Verdana"/>
                <a:cs typeface="Verdana"/>
              </a:rPr>
              <a:t>have </a:t>
            </a:r>
            <a:r>
              <a:rPr dirty="0" sz="3000">
                <a:latin typeface="Verdana"/>
                <a:cs typeface="Verdana"/>
              </a:rPr>
              <a:t>more retirees </a:t>
            </a:r>
            <a:r>
              <a:rPr dirty="0" sz="3000" spc="-5">
                <a:latin typeface="Verdana"/>
                <a:cs typeface="Verdana"/>
              </a:rPr>
              <a:t>than </a:t>
            </a:r>
            <a:r>
              <a:rPr dirty="0" sz="3000">
                <a:latin typeface="Verdana"/>
                <a:cs typeface="Verdana"/>
              </a:rPr>
              <a:t>all of  </a:t>
            </a:r>
            <a:r>
              <a:rPr dirty="0" sz="3000" spc="-45">
                <a:latin typeface="Verdana"/>
                <a:cs typeface="Verdana"/>
              </a:rPr>
              <a:t>Germany, </a:t>
            </a:r>
            <a:r>
              <a:rPr dirty="0" sz="3000">
                <a:latin typeface="Verdana"/>
                <a:cs typeface="Verdana"/>
              </a:rPr>
              <a:t>Japan, </a:t>
            </a:r>
            <a:r>
              <a:rPr dirty="0" sz="3000" spc="-10">
                <a:latin typeface="Verdana"/>
                <a:cs typeface="Verdana"/>
              </a:rPr>
              <a:t>France </a:t>
            </a:r>
            <a:r>
              <a:rPr dirty="0" sz="3000">
                <a:latin typeface="Verdana"/>
                <a:cs typeface="Verdana"/>
              </a:rPr>
              <a:t>and</a:t>
            </a:r>
            <a:r>
              <a:rPr dirty="0" sz="3000" spc="-40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Britain</a:t>
            </a:r>
            <a:endParaRPr sz="3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3000" spc="-5">
                <a:latin typeface="Arial"/>
                <a:cs typeface="Arial"/>
              </a:rPr>
              <a:t>—</a:t>
            </a:r>
            <a:r>
              <a:rPr dirty="0" sz="3000" spc="-5">
                <a:latin typeface="Verdana"/>
                <a:cs typeface="Verdana"/>
              </a:rPr>
              <a:t>Massive gender</a:t>
            </a:r>
            <a:r>
              <a:rPr dirty="0" sz="3000" spc="-15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imbalance</a:t>
            </a:r>
            <a:endParaRPr sz="3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67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727"/>
                </a:moveTo>
                <a:lnTo>
                  <a:pt x="4655566" y="109727"/>
                </a:lnTo>
                <a:lnTo>
                  <a:pt x="4655566" y="0"/>
                </a:lnTo>
                <a:lnTo>
                  <a:pt x="0" y="0"/>
                </a:lnTo>
                <a:lnTo>
                  <a:pt x="0" y="10972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09600" y="1566672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 h="0">
                <a:moveTo>
                  <a:pt x="0" y="0"/>
                </a:moveTo>
                <a:lnTo>
                  <a:pt x="7958328" y="0"/>
                </a:lnTo>
              </a:path>
            </a:pathLst>
          </a:custGeom>
          <a:ln w="9144">
            <a:solidFill>
              <a:srgbClr val="CC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 h="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879094"/>
            <a:ext cx="4413250" cy="60515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Gender</a:t>
            </a:r>
            <a:r>
              <a:rPr dirty="0" spc="-75"/>
              <a:t> </a:t>
            </a:r>
            <a:r>
              <a:rPr dirty="0" spc="-5"/>
              <a:t>imbalance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  <p:sp>
        <p:nvSpPr>
          <p:cNvPr id="6" name="object 6"/>
          <p:cNvSpPr txBox="1"/>
          <p:nvPr/>
        </p:nvSpPr>
        <p:spPr>
          <a:xfrm>
            <a:off x="645668" y="1782521"/>
            <a:ext cx="7606665" cy="42329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81965" marR="5080" indent="-469265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dirty="0" sz="3000">
                <a:latin typeface="Verdana"/>
                <a:cs typeface="Verdana"/>
              </a:rPr>
              <a:t>In most </a:t>
            </a:r>
            <a:r>
              <a:rPr dirty="0" sz="3000" spc="-5">
                <a:latin typeface="Verdana"/>
                <a:cs typeface="Verdana"/>
              </a:rPr>
              <a:t>populations, more </a:t>
            </a:r>
            <a:r>
              <a:rPr dirty="0" sz="3000" spc="-10">
                <a:latin typeface="Verdana"/>
                <a:cs typeface="Verdana"/>
              </a:rPr>
              <a:t>boys </a:t>
            </a:r>
            <a:r>
              <a:rPr dirty="0" sz="3000" spc="-5">
                <a:latin typeface="Verdana"/>
                <a:cs typeface="Verdana"/>
              </a:rPr>
              <a:t>than  </a:t>
            </a:r>
            <a:r>
              <a:rPr dirty="0" sz="3000">
                <a:latin typeface="Verdana"/>
                <a:cs typeface="Verdana"/>
              </a:rPr>
              <a:t>girls are </a:t>
            </a:r>
            <a:r>
              <a:rPr dirty="0" sz="3000" spc="-5">
                <a:latin typeface="Verdana"/>
                <a:cs typeface="Verdana"/>
              </a:rPr>
              <a:t>born. The </a:t>
            </a:r>
            <a:r>
              <a:rPr dirty="0" sz="3000" spc="-15">
                <a:latin typeface="Verdana"/>
                <a:cs typeface="Verdana"/>
              </a:rPr>
              <a:t>average </a:t>
            </a:r>
            <a:r>
              <a:rPr dirty="0" sz="3000" spc="-10">
                <a:latin typeface="Verdana"/>
                <a:cs typeface="Verdana"/>
              </a:rPr>
              <a:t>ratio </a:t>
            </a:r>
            <a:r>
              <a:rPr dirty="0" sz="3000">
                <a:latin typeface="Verdana"/>
                <a:cs typeface="Verdana"/>
              </a:rPr>
              <a:t>is  106 </a:t>
            </a:r>
            <a:r>
              <a:rPr dirty="0" sz="3000" spc="-10">
                <a:latin typeface="Verdana"/>
                <a:cs typeface="Verdana"/>
              </a:rPr>
              <a:t>boys </a:t>
            </a:r>
            <a:r>
              <a:rPr dirty="0" sz="3000">
                <a:latin typeface="Verdana"/>
                <a:cs typeface="Verdana"/>
              </a:rPr>
              <a:t>for </a:t>
            </a:r>
            <a:r>
              <a:rPr dirty="0" sz="3000" spc="-5">
                <a:latin typeface="Verdana"/>
                <a:cs typeface="Verdana"/>
              </a:rPr>
              <a:t>every </a:t>
            </a:r>
            <a:r>
              <a:rPr dirty="0" sz="3000">
                <a:latin typeface="Verdana"/>
                <a:cs typeface="Verdana"/>
              </a:rPr>
              <a:t>100 girls.  </a:t>
            </a:r>
            <a:r>
              <a:rPr dirty="0" sz="3000" spc="-5">
                <a:latin typeface="Verdana"/>
                <a:cs typeface="Verdana"/>
              </a:rPr>
              <a:t>(anything between 103 and </a:t>
            </a:r>
            <a:r>
              <a:rPr dirty="0" sz="3000">
                <a:latin typeface="Verdana"/>
                <a:cs typeface="Verdana"/>
              </a:rPr>
              <a:t>110  </a:t>
            </a:r>
            <a:r>
              <a:rPr dirty="0" sz="3000" spc="-5">
                <a:latin typeface="Verdana"/>
                <a:cs typeface="Verdana"/>
              </a:rPr>
              <a:t>might be </a:t>
            </a:r>
            <a:r>
              <a:rPr dirty="0" sz="3000">
                <a:latin typeface="Verdana"/>
                <a:cs typeface="Verdana"/>
              </a:rPr>
              <a:t>considered within </a:t>
            </a:r>
            <a:r>
              <a:rPr dirty="0" sz="3000" spc="-5">
                <a:latin typeface="Verdana"/>
                <a:cs typeface="Verdana"/>
              </a:rPr>
              <a:t>the  </a:t>
            </a:r>
            <a:r>
              <a:rPr dirty="0" sz="3000">
                <a:latin typeface="Verdana"/>
                <a:cs typeface="Verdana"/>
              </a:rPr>
              <a:t>normal</a:t>
            </a:r>
            <a:r>
              <a:rPr dirty="0" sz="3000" spc="-5">
                <a:latin typeface="Verdana"/>
                <a:cs typeface="Verdana"/>
              </a:rPr>
              <a:t> </a:t>
            </a:r>
            <a:r>
              <a:rPr dirty="0" sz="3000" spc="-10">
                <a:latin typeface="Verdana"/>
                <a:cs typeface="Verdana"/>
              </a:rPr>
              <a:t>range)</a:t>
            </a:r>
            <a:endParaRPr sz="3000">
              <a:latin typeface="Verdana"/>
              <a:cs typeface="Verdana"/>
            </a:endParaRPr>
          </a:p>
          <a:p>
            <a:pPr marL="481965" marR="440690" indent="-469265">
              <a:lnSpc>
                <a:spcPct val="100000"/>
              </a:lnSpc>
              <a:spcBef>
                <a:spcPts val="725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dirty="0" sz="3000" spc="-5">
                <a:latin typeface="Verdana"/>
                <a:cs typeface="Verdana"/>
              </a:rPr>
              <a:t>There were around </a:t>
            </a:r>
            <a:r>
              <a:rPr dirty="0" sz="3000">
                <a:latin typeface="Verdana"/>
                <a:cs typeface="Verdana"/>
              </a:rPr>
              <a:t>108 </a:t>
            </a:r>
            <a:r>
              <a:rPr dirty="0" sz="3000" spc="-10">
                <a:latin typeface="Verdana"/>
                <a:cs typeface="Verdana"/>
              </a:rPr>
              <a:t>boys </a:t>
            </a:r>
            <a:r>
              <a:rPr dirty="0" sz="3000">
                <a:latin typeface="Verdana"/>
                <a:cs typeface="Verdana"/>
              </a:rPr>
              <a:t>for  </a:t>
            </a:r>
            <a:r>
              <a:rPr dirty="0" sz="3000" spc="-5">
                <a:latin typeface="Verdana"/>
                <a:cs typeface="Verdana"/>
              </a:rPr>
              <a:t>every </a:t>
            </a:r>
            <a:r>
              <a:rPr dirty="0" sz="3000">
                <a:latin typeface="Verdana"/>
                <a:cs typeface="Verdana"/>
              </a:rPr>
              <a:t>100 girls in </a:t>
            </a:r>
            <a:r>
              <a:rPr dirty="0" sz="3000" spc="-5">
                <a:latin typeface="Verdana"/>
                <a:cs typeface="Verdana"/>
              </a:rPr>
              <a:t>China during </a:t>
            </a:r>
            <a:r>
              <a:rPr dirty="0" sz="3000">
                <a:latin typeface="Verdana"/>
                <a:cs typeface="Verdana"/>
              </a:rPr>
              <a:t>the  1960s and</a:t>
            </a:r>
            <a:r>
              <a:rPr dirty="0" sz="3000" spc="-10">
                <a:latin typeface="Verdana"/>
                <a:cs typeface="Verdana"/>
              </a:rPr>
              <a:t> </a:t>
            </a:r>
            <a:r>
              <a:rPr dirty="0" sz="3000">
                <a:latin typeface="Verdana"/>
                <a:cs typeface="Verdana"/>
              </a:rPr>
              <a:t>1970s</a:t>
            </a:r>
            <a:endParaRPr sz="3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782521"/>
            <a:ext cx="7668895" cy="23126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81965" marR="5080" indent="-469900">
              <a:lnSpc>
                <a:spcPct val="100000"/>
              </a:lnSpc>
              <a:spcBef>
                <a:spcPts val="100"/>
              </a:spcBef>
            </a:pPr>
            <a:r>
              <a:rPr dirty="0" sz="3000">
                <a:solidFill>
                  <a:srgbClr val="CC0000"/>
                </a:solidFill>
                <a:latin typeface="Wingdings"/>
                <a:cs typeface="Wingdings"/>
              </a:rPr>
              <a:t></a:t>
            </a:r>
            <a:r>
              <a:rPr dirty="0" sz="300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dirty="0" sz="3000">
                <a:latin typeface="Verdana"/>
                <a:cs typeface="Verdana"/>
              </a:rPr>
              <a:t>Since </a:t>
            </a:r>
            <a:r>
              <a:rPr dirty="0" sz="3000" spc="-5">
                <a:latin typeface="Verdana"/>
                <a:cs typeface="Verdana"/>
              </a:rPr>
              <a:t>the </a:t>
            </a:r>
            <a:r>
              <a:rPr dirty="0" sz="3000">
                <a:latin typeface="Verdana"/>
                <a:cs typeface="Verdana"/>
              </a:rPr>
              <a:t>early </a:t>
            </a:r>
            <a:r>
              <a:rPr dirty="0" sz="3000" spc="-5">
                <a:latin typeface="Verdana"/>
                <a:cs typeface="Verdana"/>
              </a:rPr>
              <a:t>1980s, the </a:t>
            </a:r>
            <a:r>
              <a:rPr dirty="0" sz="3000">
                <a:latin typeface="Verdana"/>
                <a:cs typeface="Verdana"/>
              </a:rPr>
              <a:t>sex </a:t>
            </a:r>
            <a:r>
              <a:rPr dirty="0" sz="3000" spc="-10">
                <a:latin typeface="Verdana"/>
                <a:cs typeface="Verdana"/>
              </a:rPr>
              <a:t>ratio  </a:t>
            </a:r>
            <a:r>
              <a:rPr dirty="0" sz="3000">
                <a:latin typeface="Verdana"/>
                <a:cs typeface="Verdana"/>
              </a:rPr>
              <a:t>has </a:t>
            </a:r>
            <a:r>
              <a:rPr dirty="0" sz="3000" spc="-5">
                <a:latin typeface="Verdana"/>
                <a:cs typeface="Verdana"/>
              </a:rPr>
              <a:t>arisen </a:t>
            </a:r>
            <a:r>
              <a:rPr dirty="0" sz="3000">
                <a:latin typeface="Verdana"/>
                <a:cs typeface="Verdana"/>
              </a:rPr>
              <a:t>steadily and </a:t>
            </a:r>
            <a:r>
              <a:rPr dirty="0" sz="3000" spc="-20">
                <a:latin typeface="Verdana"/>
                <a:cs typeface="Verdana"/>
              </a:rPr>
              <a:t>significantly.  </a:t>
            </a:r>
            <a:r>
              <a:rPr dirty="0" sz="3000">
                <a:latin typeface="Verdana"/>
                <a:cs typeface="Verdana"/>
              </a:rPr>
              <a:t>In </a:t>
            </a:r>
            <a:r>
              <a:rPr dirty="0" sz="3000" spc="-5">
                <a:latin typeface="Verdana"/>
                <a:cs typeface="Verdana"/>
              </a:rPr>
              <a:t>the </a:t>
            </a:r>
            <a:r>
              <a:rPr dirty="0" sz="3000">
                <a:latin typeface="Verdana"/>
                <a:cs typeface="Verdana"/>
              </a:rPr>
              <a:t>2000 census, </a:t>
            </a:r>
            <a:r>
              <a:rPr dirty="0" sz="3000" spc="-5">
                <a:latin typeface="Verdana"/>
                <a:cs typeface="Verdana"/>
              </a:rPr>
              <a:t>the relative </a:t>
            </a:r>
            <a:r>
              <a:rPr dirty="0" sz="3000" spc="-10">
                <a:latin typeface="Verdana"/>
                <a:cs typeface="Verdana"/>
              </a:rPr>
              <a:t>boys  </a:t>
            </a:r>
            <a:r>
              <a:rPr dirty="0" sz="3000" spc="-5">
                <a:latin typeface="Verdana"/>
                <a:cs typeface="Verdana"/>
              </a:rPr>
              <a:t>per </a:t>
            </a:r>
            <a:r>
              <a:rPr dirty="0" sz="3000">
                <a:latin typeface="Verdana"/>
                <a:cs typeface="Verdana"/>
              </a:rPr>
              <a:t>girls in </a:t>
            </a:r>
            <a:r>
              <a:rPr dirty="0" sz="3000" spc="-5">
                <a:latin typeface="Verdana"/>
                <a:cs typeface="Verdana"/>
              </a:rPr>
              <a:t>the </a:t>
            </a:r>
            <a:r>
              <a:rPr dirty="0" sz="3000">
                <a:latin typeface="Verdana"/>
                <a:cs typeface="Verdana"/>
              </a:rPr>
              <a:t>0-4 age </a:t>
            </a:r>
            <a:r>
              <a:rPr dirty="0" sz="3000" spc="-5">
                <a:latin typeface="Verdana"/>
                <a:cs typeface="Verdana"/>
              </a:rPr>
              <a:t>group </a:t>
            </a:r>
            <a:r>
              <a:rPr dirty="0" sz="3000" spc="-10">
                <a:latin typeface="Verdana"/>
                <a:cs typeface="Verdana"/>
              </a:rPr>
              <a:t>was  </a:t>
            </a:r>
            <a:r>
              <a:rPr dirty="0" sz="3000">
                <a:latin typeface="Verdana"/>
                <a:cs typeface="Verdana"/>
              </a:rPr>
              <a:t>120.8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3400" y="1752600"/>
            <a:ext cx="8001000" cy="426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782521"/>
            <a:ext cx="7687309" cy="27698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51100" algn="l"/>
              </a:tabLst>
            </a:pPr>
            <a:r>
              <a:rPr dirty="0" sz="3000">
                <a:solidFill>
                  <a:srgbClr val="CC0000"/>
                </a:solidFill>
                <a:latin typeface="Wingdings"/>
                <a:cs typeface="Wingdings"/>
              </a:rPr>
              <a:t></a:t>
            </a:r>
            <a:r>
              <a:rPr dirty="0" sz="3000" spc="275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Verdana"/>
                <a:cs typeface="Verdana"/>
              </a:rPr>
              <a:t>The</a:t>
            </a:r>
            <a:r>
              <a:rPr dirty="0" sz="3000" spc="0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“New	</a:t>
            </a:r>
            <a:r>
              <a:rPr dirty="0" sz="3000" spc="-40">
                <a:latin typeface="Verdana"/>
                <a:cs typeface="Verdana"/>
              </a:rPr>
              <a:t>Normal”. </a:t>
            </a:r>
            <a:r>
              <a:rPr dirty="0" sz="3000" spc="-5">
                <a:latin typeface="Verdana"/>
                <a:cs typeface="Verdana"/>
              </a:rPr>
              <a:t>The</a:t>
            </a:r>
            <a:r>
              <a:rPr dirty="0" sz="3000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Chinese</a:t>
            </a:r>
            <a:endParaRPr sz="3000">
              <a:latin typeface="Verdana"/>
              <a:cs typeface="Verdana"/>
            </a:endParaRPr>
          </a:p>
          <a:p>
            <a:pPr marL="481965" marR="5080">
              <a:lnSpc>
                <a:spcPct val="100000"/>
              </a:lnSpc>
              <a:spcBef>
                <a:spcPts val="5"/>
              </a:spcBef>
            </a:pPr>
            <a:r>
              <a:rPr dirty="0" sz="3000" spc="-5">
                <a:latin typeface="Verdana"/>
                <a:cs typeface="Verdana"/>
              </a:rPr>
              <a:t>economy </a:t>
            </a:r>
            <a:r>
              <a:rPr dirty="0" sz="3000">
                <a:latin typeface="Verdana"/>
                <a:cs typeface="Verdana"/>
              </a:rPr>
              <a:t>has </a:t>
            </a:r>
            <a:r>
              <a:rPr dirty="0" sz="3000" spc="-5">
                <a:latin typeface="Verdana"/>
                <a:cs typeface="Verdana"/>
              </a:rPr>
              <a:t>entered </a:t>
            </a:r>
            <a:r>
              <a:rPr dirty="0" sz="3000">
                <a:latin typeface="Verdana"/>
                <a:cs typeface="Verdana"/>
              </a:rPr>
              <a:t>a ‘new normal’  </a:t>
            </a:r>
            <a:r>
              <a:rPr dirty="0" sz="3000" spc="-10">
                <a:latin typeface="Verdana"/>
                <a:cs typeface="Verdana"/>
              </a:rPr>
              <a:t>characterized </a:t>
            </a:r>
            <a:r>
              <a:rPr dirty="0" sz="3000" spc="-5">
                <a:latin typeface="Verdana"/>
                <a:cs typeface="Verdana"/>
              </a:rPr>
              <a:t>by </a:t>
            </a:r>
            <a:r>
              <a:rPr dirty="0" sz="3000">
                <a:latin typeface="Verdana"/>
                <a:cs typeface="Verdana"/>
              </a:rPr>
              <a:t>slower </a:t>
            </a:r>
            <a:r>
              <a:rPr dirty="0" sz="3000" spc="-5">
                <a:latin typeface="Verdana"/>
                <a:cs typeface="Verdana"/>
              </a:rPr>
              <a:t>growth,  (6.8% </a:t>
            </a:r>
            <a:r>
              <a:rPr dirty="0" sz="3000">
                <a:latin typeface="Verdana"/>
                <a:cs typeface="Verdana"/>
              </a:rPr>
              <a:t>in </a:t>
            </a:r>
            <a:r>
              <a:rPr dirty="0" sz="3000" spc="-5">
                <a:latin typeface="Verdana"/>
                <a:cs typeface="Verdana"/>
              </a:rPr>
              <a:t>2017, </a:t>
            </a:r>
            <a:r>
              <a:rPr dirty="0" sz="3000">
                <a:latin typeface="Verdana"/>
                <a:cs typeface="Verdana"/>
              </a:rPr>
              <a:t>6.6% </a:t>
            </a:r>
            <a:r>
              <a:rPr dirty="0" sz="3000" spc="-5">
                <a:latin typeface="Verdana"/>
                <a:cs typeface="Verdana"/>
              </a:rPr>
              <a:t>in 2018,</a:t>
            </a:r>
            <a:r>
              <a:rPr dirty="0" sz="3000" spc="-15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6.3%?</a:t>
            </a:r>
            <a:endParaRPr sz="3000">
              <a:latin typeface="Verdana"/>
              <a:cs typeface="Verdana"/>
            </a:endParaRPr>
          </a:p>
          <a:p>
            <a:pPr marL="481965" marR="638175">
              <a:lnSpc>
                <a:spcPct val="100000"/>
              </a:lnSpc>
            </a:pPr>
            <a:r>
              <a:rPr dirty="0" sz="3000">
                <a:latin typeface="Verdana"/>
                <a:cs typeface="Verdana"/>
              </a:rPr>
              <a:t>in </a:t>
            </a:r>
            <a:r>
              <a:rPr dirty="0" sz="3000" spc="-5">
                <a:latin typeface="Verdana"/>
                <a:cs typeface="Verdana"/>
              </a:rPr>
              <a:t>2019)structural change </a:t>
            </a:r>
            <a:r>
              <a:rPr dirty="0" sz="3000">
                <a:latin typeface="Verdana"/>
                <a:cs typeface="Verdana"/>
              </a:rPr>
              <a:t>and </a:t>
            </a:r>
            <a:r>
              <a:rPr dirty="0" sz="3000" spc="-5">
                <a:latin typeface="Verdana"/>
                <a:cs typeface="Verdana"/>
              </a:rPr>
              <a:t>the  transformation </a:t>
            </a:r>
            <a:r>
              <a:rPr dirty="0" sz="3000">
                <a:latin typeface="Verdana"/>
                <a:cs typeface="Verdana"/>
              </a:rPr>
              <a:t>of </a:t>
            </a:r>
            <a:r>
              <a:rPr dirty="0" sz="3000" spc="-5">
                <a:latin typeface="Verdana"/>
                <a:cs typeface="Verdana"/>
              </a:rPr>
              <a:t>growth</a:t>
            </a:r>
            <a:r>
              <a:rPr dirty="0" sz="3000" spc="-75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drivers.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690688"/>
            <a:ext cx="7763509" cy="258762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481965" indent="-469265">
              <a:lnSpc>
                <a:spcPct val="100000"/>
              </a:lnSpc>
              <a:spcBef>
                <a:spcPts val="825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dirty="0" sz="3000">
                <a:latin typeface="Verdana"/>
                <a:cs typeface="Verdana"/>
              </a:rPr>
              <a:t>Missing</a:t>
            </a:r>
            <a:r>
              <a:rPr dirty="0" sz="3000" spc="-15">
                <a:latin typeface="Verdana"/>
                <a:cs typeface="Verdana"/>
              </a:rPr>
              <a:t> </a:t>
            </a:r>
            <a:r>
              <a:rPr dirty="0" sz="3000">
                <a:latin typeface="Verdana"/>
                <a:cs typeface="Verdana"/>
              </a:rPr>
              <a:t>girls?</a:t>
            </a:r>
            <a:endParaRPr sz="3000">
              <a:latin typeface="Verdana"/>
              <a:cs typeface="Verdana"/>
            </a:endParaRPr>
          </a:p>
          <a:p>
            <a:pPr marL="481965" marR="5080" indent="-469265">
              <a:lnSpc>
                <a:spcPct val="100000"/>
              </a:lnSpc>
              <a:spcBef>
                <a:spcPts val="720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dirty="0" sz="3000" spc="-10">
                <a:latin typeface="Verdana"/>
                <a:cs typeface="Verdana"/>
              </a:rPr>
              <a:t>Many </a:t>
            </a:r>
            <a:r>
              <a:rPr dirty="0" sz="3000" spc="-5">
                <a:latin typeface="Verdana"/>
                <a:cs typeface="Verdana"/>
              </a:rPr>
              <a:t>baby </a:t>
            </a:r>
            <a:r>
              <a:rPr dirty="0" sz="3000">
                <a:latin typeface="Verdana"/>
                <a:cs typeface="Verdana"/>
              </a:rPr>
              <a:t>girls are simply  unregistered </a:t>
            </a:r>
            <a:r>
              <a:rPr dirty="0" sz="3000" spc="-5">
                <a:latin typeface="Verdana"/>
                <a:cs typeface="Verdana"/>
              </a:rPr>
              <a:t>with the authorities, </a:t>
            </a:r>
            <a:r>
              <a:rPr dirty="0" sz="3000">
                <a:latin typeface="Verdana"/>
                <a:cs typeface="Verdana"/>
              </a:rPr>
              <a:t>and  not reported </a:t>
            </a:r>
            <a:r>
              <a:rPr dirty="0" sz="3000" spc="-5">
                <a:latin typeface="Verdana"/>
                <a:cs typeface="Verdana"/>
              </a:rPr>
              <a:t>to census takers</a:t>
            </a:r>
            <a:r>
              <a:rPr dirty="0" sz="3000" spc="-55">
                <a:latin typeface="Verdana"/>
                <a:cs typeface="Verdana"/>
              </a:rPr>
              <a:t> </a:t>
            </a:r>
            <a:r>
              <a:rPr dirty="0" sz="3000" spc="-65">
                <a:latin typeface="Verdana"/>
                <a:cs typeface="Verdana"/>
              </a:rPr>
              <a:t>either.</a:t>
            </a:r>
            <a:endParaRPr sz="3000">
              <a:latin typeface="Verdana"/>
              <a:cs typeface="Verdana"/>
            </a:endParaRPr>
          </a:p>
          <a:p>
            <a:pPr marL="481965" indent="-469265">
              <a:lnSpc>
                <a:spcPct val="100000"/>
              </a:lnSpc>
              <a:spcBef>
                <a:spcPts val="725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dirty="0" sz="3000" spc="-10">
                <a:latin typeface="Verdana"/>
                <a:cs typeface="Verdana"/>
              </a:rPr>
              <a:t>Sex-selective</a:t>
            </a:r>
            <a:r>
              <a:rPr dirty="0" sz="3000" spc="-30">
                <a:latin typeface="Verdana"/>
                <a:cs typeface="Verdana"/>
              </a:rPr>
              <a:t> </a:t>
            </a:r>
            <a:r>
              <a:rPr dirty="0" sz="3000">
                <a:latin typeface="Verdana"/>
                <a:cs typeface="Verdana"/>
              </a:rPr>
              <a:t>abortion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782521"/>
            <a:ext cx="7458075" cy="29527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81965" marR="5080" indent="-469265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dirty="0" sz="3000">
                <a:latin typeface="Verdana"/>
                <a:cs typeface="Verdana"/>
              </a:rPr>
              <a:t>It has </a:t>
            </a:r>
            <a:r>
              <a:rPr dirty="0" sz="3000" spc="-5">
                <a:latin typeface="Verdana"/>
                <a:cs typeface="Verdana"/>
              </a:rPr>
              <a:t>been changing </a:t>
            </a:r>
            <a:r>
              <a:rPr dirty="0" sz="3000">
                <a:latin typeface="Verdana"/>
                <a:cs typeface="Verdana"/>
              </a:rPr>
              <a:t>in </a:t>
            </a:r>
            <a:r>
              <a:rPr dirty="0" sz="3000" spc="-5">
                <a:latin typeface="Verdana"/>
                <a:cs typeface="Verdana"/>
              </a:rPr>
              <a:t>the past </a:t>
            </a:r>
            <a:r>
              <a:rPr dirty="0" sz="3000">
                <a:latin typeface="Verdana"/>
                <a:cs typeface="Verdana"/>
              </a:rPr>
              <a:t>10  </a:t>
            </a:r>
            <a:r>
              <a:rPr dirty="0" sz="3000" spc="-5">
                <a:latin typeface="Verdana"/>
                <a:cs typeface="Verdana"/>
              </a:rPr>
              <a:t>years, but </a:t>
            </a:r>
            <a:r>
              <a:rPr dirty="0" sz="3000">
                <a:latin typeface="Verdana"/>
                <a:cs typeface="Verdana"/>
              </a:rPr>
              <a:t>there are still 30million  more men </a:t>
            </a:r>
            <a:r>
              <a:rPr dirty="0" sz="3000" spc="-5">
                <a:latin typeface="Verdana"/>
                <a:cs typeface="Verdana"/>
              </a:rPr>
              <a:t>than women </a:t>
            </a:r>
            <a:r>
              <a:rPr dirty="0" sz="3000">
                <a:latin typeface="Verdana"/>
                <a:cs typeface="Verdana"/>
              </a:rPr>
              <a:t>in</a:t>
            </a:r>
            <a:r>
              <a:rPr dirty="0" sz="3000" spc="-90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China.(40  </a:t>
            </a:r>
            <a:r>
              <a:rPr dirty="0" sz="3000">
                <a:latin typeface="Verdana"/>
                <a:cs typeface="Verdana"/>
              </a:rPr>
              <a:t>million in</a:t>
            </a:r>
            <a:r>
              <a:rPr dirty="0" sz="3000" spc="-35">
                <a:latin typeface="Verdana"/>
                <a:cs typeface="Verdana"/>
              </a:rPr>
              <a:t> </a:t>
            </a:r>
            <a:r>
              <a:rPr dirty="0" sz="3000">
                <a:latin typeface="Verdana"/>
                <a:cs typeface="Verdana"/>
              </a:rPr>
              <a:t>2006)</a:t>
            </a:r>
            <a:endParaRPr sz="3000">
              <a:latin typeface="Verdana"/>
              <a:cs typeface="Verdana"/>
            </a:endParaRPr>
          </a:p>
          <a:p>
            <a:pPr marL="481965" indent="-469265">
              <a:lnSpc>
                <a:spcPct val="100000"/>
              </a:lnSpc>
              <a:spcBef>
                <a:spcPts val="725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dirty="0" sz="3000">
                <a:latin typeface="Verdana"/>
                <a:cs typeface="Verdana"/>
              </a:rPr>
              <a:t>Social anxiety or </a:t>
            </a:r>
            <a:r>
              <a:rPr dirty="0" sz="3000" spc="-10">
                <a:latin typeface="Verdana"/>
                <a:cs typeface="Verdana"/>
              </a:rPr>
              <a:t>even</a:t>
            </a:r>
            <a:r>
              <a:rPr dirty="0" sz="3000" spc="-35">
                <a:latin typeface="Verdana"/>
                <a:cs typeface="Verdana"/>
              </a:rPr>
              <a:t> </a:t>
            </a:r>
            <a:r>
              <a:rPr dirty="0" sz="3000">
                <a:latin typeface="Verdana"/>
                <a:cs typeface="Verdana"/>
              </a:rPr>
              <a:t>conflict</a:t>
            </a:r>
            <a:endParaRPr sz="3000">
              <a:latin typeface="Verdana"/>
              <a:cs typeface="Verdana"/>
            </a:endParaRPr>
          </a:p>
          <a:p>
            <a:pPr marL="481965" indent="-469265">
              <a:lnSpc>
                <a:spcPct val="100000"/>
              </a:lnSpc>
              <a:spcBef>
                <a:spcPts val="720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dirty="0" sz="3000" spc="-5">
                <a:latin typeface="Verdana"/>
                <a:cs typeface="Verdana"/>
              </a:rPr>
              <a:t>Housing market?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67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727"/>
                </a:moveTo>
                <a:lnTo>
                  <a:pt x="4655566" y="109727"/>
                </a:lnTo>
                <a:lnTo>
                  <a:pt x="4655566" y="0"/>
                </a:lnTo>
                <a:lnTo>
                  <a:pt x="0" y="0"/>
                </a:lnTo>
                <a:lnTo>
                  <a:pt x="0" y="10972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09600" y="1566672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 h="0">
                <a:moveTo>
                  <a:pt x="0" y="0"/>
                </a:moveTo>
                <a:lnTo>
                  <a:pt x="7958328" y="0"/>
                </a:lnTo>
              </a:path>
            </a:pathLst>
          </a:custGeom>
          <a:ln w="9144">
            <a:solidFill>
              <a:srgbClr val="CC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 h="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885266"/>
            <a:ext cx="3837940" cy="5746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10"/>
              <a:t>Population</a:t>
            </a:r>
            <a:r>
              <a:rPr dirty="0" sz="3600" spc="-75"/>
              <a:t> </a:t>
            </a:r>
            <a:r>
              <a:rPr dirty="0" sz="3600"/>
              <a:t>aging</a:t>
            </a:r>
            <a:endParaRPr sz="3600"/>
          </a:p>
        </p:txBody>
      </p:sp>
      <p:sp>
        <p:nvSpPr>
          <p:cNvPr id="6" name="object 6"/>
          <p:cNvSpPr txBox="1"/>
          <p:nvPr/>
        </p:nvSpPr>
        <p:spPr>
          <a:xfrm>
            <a:off x="645668" y="1785569"/>
            <a:ext cx="7501890" cy="8464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6235" indent="-343535">
              <a:lnSpc>
                <a:spcPts val="3229"/>
              </a:lnSpc>
              <a:spcBef>
                <a:spcPts val="100"/>
              </a:spcBef>
              <a:buSzPct val="96296"/>
              <a:buFont typeface="SimSun"/>
              <a:buChar char="◆"/>
              <a:tabLst>
                <a:tab pos="356870" algn="l"/>
              </a:tabLst>
            </a:pPr>
            <a:r>
              <a:rPr dirty="0" sz="2700" spc="-5">
                <a:latin typeface="Verdana"/>
                <a:cs typeface="Verdana"/>
              </a:rPr>
              <a:t>the </a:t>
            </a:r>
            <a:r>
              <a:rPr dirty="0" sz="2700">
                <a:latin typeface="Verdana"/>
                <a:cs typeface="Verdana"/>
              </a:rPr>
              <a:t>following </a:t>
            </a:r>
            <a:r>
              <a:rPr dirty="0" sz="2700" spc="-5">
                <a:latin typeface="Verdana"/>
                <a:cs typeface="Verdana"/>
              </a:rPr>
              <a:t>figure shows the</a:t>
            </a:r>
            <a:r>
              <a:rPr dirty="0" sz="2700" spc="50">
                <a:latin typeface="Verdana"/>
                <a:cs typeface="Verdana"/>
              </a:rPr>
              <a:t> </a:t>
            </a:r>
            <a:r>
              <a:rPr dirty="0" sz="2700" spc="-10">
                <a:latin typeface="Verdana"/>
                <a:cs typeface="Verdana"/>
              </a:rPr>
              <a:t>dependent</a:t>
            </a:r>
            <a:endParaRPr sz="2700">
              <a:latin typeface="Verdana"/>
              <a:cs typeface="Verdana"/>
            </a:endParaRPr>
          </a:p>
          <a:p>
            <a:pPr marL="481965">
              <a:lnSpc>
                <a:spcPts val="3229"/>
              </a:lnSpc>
            </a:pPr>
            <a:r>
              <a:rPr dirty="0" sz="2700" spc="-5">
                <a:latin typeface="Verdana"/>
                <a:cs typeface="Verdana"/>
              </a:rPr>
              <a:t>population </a:t>
            </a:r>
            <a:r>
              <a:rPr dirty="0" sz="2700">
                <a:latin typeface="Verdana"/>
                <a:cs typeface="Verdana"/>
              </a:rPr>
              <a:t>of </a:t>
            </a:r>
            <a:r>
              <a:rPr dirty="0" sz="2700" spc="-5">
                <a:latin typeface="Verdana"/>
                <a:cs typeface="Verdana"/>
              </a:rPr>
              <a:t>working </a:t>
            </a:r>
            <a:r>
              <a:rPr dirty="0" sz="2700">
                <a:latin typeface="Verdana"/>
                <a:cs typeface="Verdana"/>
              </a:rPr>
              <a:t>age</a:t>
            </a:r>
            <a:r>
              <a:rPr dirty="0" sz="2700" spc="25">
                <a:latin typeface="Verdana"/>
                <a:cs typeface="Verdana"/>
              </a:rPr>
              <a:t> </a:t>
            </a:r>
            <a:r>
              <a:rPr dirty="0" sz="2700" spc="-5">
                <a:latin typeface="Verdana"/>
                <a:cs typeface="Verdana"/>
              </a:rPr>
              <a:t>(15-64)</a:t>
            </a:r>
            <a:endParaRPr sz="2700">
              <a:latin typeface="Verdana"/>
              <a:cs typeface="Verdan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38200" y="3505200"/>
            <a:ext cx="7591044" cy="2667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67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727"/>
                </a:moveTo>
                <a:lnTo>
                  <a:pt x="4655566" y="109727"/>
                </a:lnTo>
                <a:lnTo>
                  <a:pt x="4655566" y="0"/>
                </a:lnTo>
                <a:lnTo>
                  <a:pt x="0" y="0"/>
                </a:lnTo>
                <a:lnTo>
                  <a:pt x="0" y="10972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09600" y="1566672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 h="0">
                <a:moveTo>
                  <a:pt x="0" y="0"/>
                </a:moveTo>
                <a:lnTo>
                  <a:pt x="7958328" y="0"/>
                </a:lnTo>
              </a:path>
            </a:pathLst>
          </a:custGeom>
          <a:ln w="9144">
            <a:solidFill>
              <a:srgbClr val="CC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 h="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879094"/>
            <a:ext cx="6743065" cy="60515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Share </a:t>
            </a:r>
            <a:r>
              <a:rPr dirty="0" spc="-10"/>
              <a:t>of </a:t>
            </a:r>
            <a:r>
              <a:rPr dirty="0"/>
              <a:t>old age</a:t>
            </a:r>
            <a:r>
              <a:rPr dirty="0" spc="-40"/>
              <a:t> </a:t>
            </a:r>
            <a:r>
              <a:rPr dirty="0"/>
              <a:t>population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  <p:sp>
        <p:nvSpPr>
          <p:cNvPr id="6" name="object 6"/>
          <p:cNvSpPr txBox="1"/>
          <p:nvPr/>
        </p:nvSpPr>
        <p:spPr>
          <a:xfrm>
            <a:off x="645668" y="1784045"/>
            <a:ext cx="7472045" cy="13061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81965" marR="5080" indent="-469900">
              <a:lnSpc>
                <a:spcPct val="100000"/>
              </a:lnSpc>
              <a:spcBef>
                <a:spcPts val="95"/>
              </a:spcBef>
              <a:tabLst>
                <a:tab pos="481965" algn="l"/>
              </a:tabLst>
            </a:pPr>
            <a:r>
              <a:rPr dirty="0" sz="2800" spc="-5">
                <a:solidFill>
                  <a:srgbClr val="CC0000"/>
                </a:solidFill>
                <a:latin typeface="Wingdings"/>
                <a:cs typeface="Wingdings"/>
              </a:rPr>
              <a:t></a:t>
            </a:r>
            <a:r>
              <a:rPr dirty="0" sz="2800" spc="-5">
                <a:solidFill>
                  <a:srgbClr val="CC0000"/>
                </a:solidFill>
                <a:latin typeface="Times New Roman"/>
                <a:cs typeface="Times New Roman"/>
              </a:rPr>
              <a:t>	</a:t>
            </a:r>
            <a:r>
              <a:rPr dirty="0" sz="2800" spc="-5">
                <a:latin typeface="Verdana"/>
                <a:cs typeface="Verdana"/>
              </a:rPr>
              <a:t>By the end of 2018, 11.9% of the </a:t>
            </a:r>
            <a:r>
              <a:rPr dirty="0" sz="2800" spc="-10">
                <a:latin typeface="Verdana"/>
                <a:cs typeface="Verdana"/>
              </a:rPr>
              <a:t>total  population in China is </a:t>
            </a:r>
            <a:r>
              <a:rPr dirty="0" sz="2800" spc="-5">
                <a:latin typeface="Verdana"/>
                <a:cs typeface="Verdana"/>
              </a:rPr>
              <a:t>65 </a:t>
            </a:r>
            <a:r>
              <a:rPr dirty="0" sz="2800" spc="-10">
                <a:latin typeface="Verdana"/>
                <a:cs typeface="Verdana"/>
              </a:rPr>
              <a:t>years </a:t>
            </a:r>
            <a:r>
              <a:rPr dirty="0" sz="2800" spc="-5">
                <a:latin typeface="Verdana"/>
                <a:cs typeface="Verdana"/>
              </a:rPr>
              <a:t>and  </a:t>
            </a:r>
            <a:r>
              <a:rPr dirty="0" sz="2800" spc="-75">
                <a:latin typeface="Verdana"/>
                <a:cs typeface="Verdana"/>
              </a:rPr>
              <a:t>older. </a:t>
            </a:r>
            <a:r>
              <a:rPr dirty="0" sz="2800" spc="-5">
                <a:latin typeface="Verdana"/>
                <a:cs typeface="Verdana"/>
              </a:rPr>
              <a:t>17.9% </a:t>
            </a:r>
            <a:r>
              <a:rPr dirty="0" sz="2800" spc="-10">
                <a:latin typeface="Verdana"/>
                <a:cs typeface="Verdana"/>
              </a:rPr>
              <a:t>is </a:t>
            </a:r>
            <a:r>
              <a:rPr dirty="0" sz="2800" spc="-5">
                <a:latin typeface="Verdana"/>
                <a:cs typeface="Verdana"/>
              </a:rPr>
              <a:t>60 </a:t>
            </a:r>
            <a:r>
              <a:rPr dirty="0" sz="2800" spc="-10">
                <a:latin typeface="Verdana"/>
                <a:cs typeface="Verdana"/>
              </a:rPr>
              <a:t>years </a:t>
            </a:r>
            <a:r>
              <a:rPr dirty="0" sz="2800" spc="-5">
                <a:latin typeface="Verdana"/>
                <a:cs typeface="Verdana"/>
              </a:rPr>
              <a:t>and</a:t>
            </a:r>
            <a:r>
              <a:rPr dirty="0" sz="2800" spc="125">
                <a:latin typeface="Verdana"/>
                <a:cs typeface="Verdana"/>
              </a:rPr>
              <a:t> </a:t>
            </a:r>
            <a:r>
              <a:rPr dirty="0" sz="2800" spc="-75">
                <a:latin typeface="Verdana"/>
                <a:cs typeface="Verdana"/>
              </a:rPr>
              <a:t>older.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5668" y="4247769"/>
            <a:ext cx="7497445" cy="13055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800" spc="-5">
                <a:latin typeface="Verdana"/>
                <a:cs typeface="Verdana"/>
              </a:rPr>
              <a:t>By 2050, 35% of the </a:t>
            </a:r>
            <a:r>
              <a:rPr dirty="0" sz="2800" spc="-10">
                <a:latin typeface="Verdana"/>
                <a:cs typeface="Verdana"/>
              </a:rPr>
              <a:t>population in China  </a:t>
            </a:r>
            <a:r>
              <a:rPr dirty="0" sz="2800" spc="-5">
                <a:latin typeface="Verdana"/>
                <a:cs typeface="Verdana"/>
              </a:rPr>
              <a:t>will be 60 </a:t>
            </a:r>
            <a:r>
              <a:rPr dirty="0" sz="2800" spc="-10">
                <a:latin typeface="Verdana"/>
                <a:cs typeface="Verdana"/>
              </a:rPr>
              <a:t>and older </a:t>
            </a:r>
            <a:r>
              <a:rPr dirty="0" sz="2800" spc="-5">
                <a:latin typeface="Verdana"/>
                <a:cs typeface="Verdana"/>
              </a:rPr>
              <a:t>and 22.9% will be 65  and </a:t>
            </a:r>
            <a:r>
              <a:rPr dirty="0" sz="2800" spc="-75">
                <a:latin typeface="Verdana"/>
                <a:cs typeface="Verdana"/>
              </a:rPr>
              <a:t>older, </a:t>
            </a:r>
            <a:r>
              <a:rPr dirty="0" sz="2800" spc="-10">
                <a:latin typeface="Verdana"/>
                <a:cs typeface="Verdana"/>
              </a:rPr>
              <a:t>according </a:t>
            </a:r>
            <a:r>
              <a:rPr dirty="0" sz="2800" spc="-5">
                <a:latin typeface="Verdana"/>
                <a:cs typeface="Verdana"/>
              </a:rPr>
              <a:t>to</a:t>
            </a:r>
            <a:r>
              <a:rPr dirty="0" sz="2800" spc="180">
                <a:latin typeface="Verdana"/>
                <a:cs typeface="Verdana"/>
              </a:rPr>
              <a:t> </a:t>
            </a:r>
            <a:r>
              <a:rPr dirty="0" sz="2800" spc="-15">
                <a:latin typeface="Verdana"/>
                <a:cs typeface="Verdana"/>
              </a:rPr>
              <a:t>WHO.</a:t>
            </a:r>
            <a:endParaRPr sz="2800">
              <a:latin typeface="Verdana"/>
              <a:cs typeface="Verdana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289050" y="3300476"/>
          <a:ext cx="6038850" cy="821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1600"/>
                <a:gridCol w="1638300"/>
                <a:gridCol w="1504950"/>
                <a:gridCol w="1504950"/>
              </a:tblGrid>
              <a:tr h="36576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800" b="1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2015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2B1C1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800" b="1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2016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2B1C1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800" b="1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2017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2B1C1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800" b="1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2018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2B1C1"/>
                    </a:solidFill>
                  </a:tcPr>
                </a:tc>
              </a:tr>
              <a:tr h="441959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800" spc="-5">
                          <a:latin typeface="Verdana"/>
                          <a:cs typeface="Verdana"/>
                        </a:rPr>
                        <a:t>16.1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FE3E9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800" spc="-5">
                          <a:latin typeface="Verdana"/>
                          <a:cs typeface="Verdana"/>
                        </a:rPr>
                        <a:t>16.7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FE3E9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800" spc="-5">
                          <a:latin typeface="Verdana"/>
                          <a:cs typeface="Verdana"/>
                        </a:rPr>
                        <a:t>17.3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FE3E9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800" spc="-5">
                          <a:latin typeface="Verdana"/>
                          <a:cs typeface="Verdana"/>
                        </a:rPr>
                        <a:t>17.9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FE3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782521"/>
            <a:ext cx="7555865" cy="28613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81965" marR="5080" indent="-469265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dirty="0" sz="3000" spc="-5">
                <a:latin typeface="Verdana"/>
                <a:cs typeface="Verdana"/>
              </a:rPr>
              <a:t>Actually </a:t>
            </a:r>
            <a:r>
              <a:rPr dirty="0" sz="3000" spc="-20">
                <a:latin typeface="Verdana"/>
                <a:cs typeface="Verdana"/>
              </a:rPr>
              <a:t>China’s </a:t>
            </a:r>
            <a:r>
              <a:rPr dirty="0" sz="3000">
                <a:latin typeface="Verdana"/>
                <a:cs typeface="Verdana"/>
              </a:rPr>
              <a:t>problem is </a:t>
            </a:r>
            <a:r>
              <a:rPr dirty="0" sz="3000" spc="-5">
                <a:latin typeface="Verdana"/>
                <a:cs typeface="Verdana"/>
              </a:rPr>
              <a:t>not  </a:t>
            </a:r>
            <a:r>
              <a:rPr dirty="0" sz="3000">
                <a:latin typeface="Verdana"/>
                <a:cs typeface="Verdana"/>
              </a:rPr>
              <a:t>unique. (low fertility </a:t>
            </a:r>
            <a:r>
              <a:rPr dirty="0" sz="3000" spc="-10">
                <a:latin typeface="Verdana"/>
                <a:cs typeface="Verdana"/>
              </a:rPr>
              <a:t>rate,</a:t>
            </a:r>
            <a:r>
              <a:rPr dirty="0" sz="3000" spc="-114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population  </a:t>
            </a:r>
            <a:r>
              <a:rPr dirty="0" sz="3000">
                <a:latin typeface="Verdana"/>
                <a:cs typeface="Verdana"/>
              </a:rPr>
              <a:t>aging)</a:t>
            </a:r>
            <a:endParaRPr sz="3000">
              <a:latin typeface="Verdana"/>
              <a:cs typeface="Verdana"/>
            </a:endParaRPr>
          </a:p>
          <a:p>
            <a:pPr marL="481965" marR="100330" indent="-469265">
              <a:lnSpc>
                <a:spcPct val="100000"/>
              </a:lnSpc>
              <a:spcBef>
                <a:spcPts val="725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dirty="0" sz="3000" spc="-5">
                <a:latin typeface="Verdana"/>
                <a:cs typeface="Verdana"/>
              </a:rPr>
              <a:t>But </a:t>
            </a:r>
            <a:r>
              <a:rPr dirty="0" sz="3000">
                <a:latin typeface="Verdana"/>
                <a:cs typeface="Verdana"/>
              </a:rPr>
              <a:t>it </a:t>
            </a:r>
            <a:r>
              <a:rPr dirty="0" sz="3000" spc="-10">
                <a:latin typeface="Verdana"/>
                <a:cs typeface="Verdana"/>
              </a:rPr>
              <a:t>is </a:t>
            </a:r>
            <a:r>
              <a:rPr dirty="0" sz="3000">
                <a:latin typeface="Verdana"/>
                <a:cs typeface="Verdana"/>
              </a:rPr>
              <a:t>also unique </a:t>
            </a:r>
            <a:r>
              <a:rPr dirty="0" sz="3000" spc="-5">
                <a:latin typeface="Verdana"/>
                <a:cs typeface="Verdana"/>
              </a:rPr>
              <a:t>because </a:t>
            </a:r>
            <a:r>
              <a:rPr dirty="0" sz="3000">
                <a:latin typeface="Verdana"/>
                <a:cs typeface="Verdana"/>
              </a:rPr>
              <a:t>the  timing is </a:t>
            </a:r>
            <a:r>
              <a:rPr dirty="0" sz="3000" spc="-5">
                <a:latin typeface="Verdana"/>
                <a:cs typeface="Verdana"/>
              </a:rPr>
              <a:t>bad. China </a:t>
            </a:r>
            <a:r>
              <a:rPr dirty="0" sz="3000" spc="-10">
                <a:latin typeface="Verdana"/>
                <a:cs typeface="Verdana"/>
              </a:rPr>
              <a:t>is </a:t>
            </a:r>
            <a:r>
              <a:rPr dirty="0" sz="3000" spc="-5">
                <a:latin typeface="Verdana"/>
                <a:cs typeface="Verdana"/>
              </a:rPr>
              <a:t>becoming </a:t>
            </a:r>
            <a:r>
              <a:rPr dirty="0" sz="3000">
                <a:latin typeface="Verdana"/>
                <a:cs typeface="Verdana"/>
              </a:rPr>
              <a:t>old  </a:t>
            </a:r>
            <a:r>
              <a:rPr dirty="0" sz="3000" spc="-10">
                <a:latin typeface="Verdana"/>
                <a:cs typeface="Verdana"/>
              </a:rPr>
              <a:t>rapidly </a:t>
            </a:r>
            <a:r>
              <a:rPr dirty="0" sz="3000" spc="-5">
                <a:latin typeface="Verdana"/>
                <a:cs typeface="Verdana"/>
              </a:rPr>
              <a:t>before </a:t>
            </a:r>
            <a:r>
              <a:rPr dirty="0" sz="3000" spc="-25">
                <a:latin typeface="Verdana"/>
                <a:cs typeface="Verdana"/>
              </a:rPr>
              <a:t>it’s </a:t>
            </a:r>
            <a:r>
              <a:rPr dirty="0" sz="3000" spc="-5">
                <a:latin typeface="Verdana"/>
                <a:cs typeface="Verdana"/>
              </a:rPr>
              <a:t>becoming</a:t>
            </a:r>
            <a:r>
              <a:rPr dirty="0" sz="3000" spc="0">
                <a:latin typeface="Verdana"/>
                <a:cs typeface="Verdana"/>
              </a:rPr>
              <a:t> </a:t>
            </a:r>
            <a:r>
              <a:rPr dirty="0" sz="3000">
                <a:latin typeface="Verdana"/>
                <a:cs typeface="Verdana"/>
              </a:rPr>
              <a:t>rich.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67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727"/>
                </a:moveTo>
                <a:lnTo>
                  <a:pt x="4655566" y="109727"/>
                </a:lnTo>
                <a:lnTo>
                  <a:pt x="4655566" y="0"/>
                </a:lnTo>
                <a:lnTo>
                  <a:pt x="0" y="0"/>
                </a:lnTo>
                <a:lnTo>
                  <a:pt x="0" y="10972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09600" y="1566672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 h="0">
                <a:moveTo>
                  <a:pt x="0" y="0"/>
                </a:moveTo>
                <a:lnTo>
                  <a:pt x="7958328" y="0"/>
                </a:lnTo>
              </a:path>
            </a:pathLst>
          </a:custGeom>
          <a:ln w="9144">
            <a:solidFill>
              <a:srgbClr val="CC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 h="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6096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The </a:t>
            </a:r>
            <a:r>
              <a:rPr dirty="0" spc="-10"/>
              <a:t>impact </a:t>
            </a:r>
            <a:r>
              <a:rPr dirty="0"/>
              <a:t>of </a:t>
            </a:r>
            <a:r>
              <a:rPr dirty="0" spc="-10"/>
              <a:t>rapid </a:t>
            </a:r>
            <a:r>
              <a:rPr dirty="0" spc="-5"/>
              <a:t>decline </a:t>
            </a:r>
            <a:r>
              <a:rPr dirty="0" spc="-10"/>
              <a:t>in </a:t>
            </a:r>
            <a:r>
              <a:rPr dirty="0"/>
              <a:t>fertility is  also amplified </a:t>
            </a:r>
            <a:r>
              <a:rPr dirty="0" spc="-5"/>
              <a:t>by the </a:t>
            </a:r>
            <a:r>
              <a:rPr dirty="0"/>
              <a:t>mandatory  retirement of </a:t>
            </a:r>
            <a:r>
              <a:rPr dirty="0" spc="-5"/>
              <a:t>the </a:t>
            </a:r>
            <a:r>
              <a:rPr dirty="0"/>
              <a:t>oldest </a:t>
            </a:r>
            <a:r>
              <a:rPr dirty="0" spc="-5"/>
              <a:t>baby</a:t>
            </a:r>
            <a:r>
              <a:rPr dirty="0" spc="-90"/>
              <a:t> </a:t>
            </a:r>
            <a:r>
              <a:rPr dirty="0" spc="-5"/>
              <a:t>boomers.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  <p:sp>
        <p:nvSpPr>
          <p:cNvPr id="6" name="object 6"/>
          <p:cNvSpPr txBox="1"/>
          <p:nvPr/>
        </p:nvSpPr>
        <p:spPr>
          <a:xfrm>
            <a:off x="645668" y="3252596"/>
            <a:ext cx="7844155" cy="1001394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3200">
                <a:latin typeface="Verdana"/>
                <a:cs typeface="Verdana"/>
              </a:rPr>
              <a:t>Financial </a:t>
            </a:r>
            <a:r>
              <a:rPr dirty="0" sz="3200" spc="-5">
                <a:latin typeface="Verdana"/>
                <a:cs typeface="Verdana"/>
              </a:rPr>
              <a:t>problem: </a:t>
            </a:r>
            <a:r>
              <a:rPr dirty="0" sz="3200">
                <a:latin typeface="Verdana"/>
                <a:cs typeface="Verdana"/>
              </a:rPr>
              <a:t>how </a:t>
            </a:r>
            <a:r>
              <a:rPr dirty="0" sz="3200" spc="-5">
                <a:latin typeface="Verdana"/>
                <a:cs typeface="Verdana"/>
              </a:rPr>
              <a:t>to </a:t>
            </a:r>
            <a:r>
              <a:rPr dirty="0" sz="3200">
                <a:latin typeface="Verdana"/>
                <a:cs typeface="Verdana"/>
              </a:rPr>
              <a:t>support </a:t>
            </a:r>
            <a:r>
              <a:rPr dirty="0" sz="3200" spc="-5">
                <a:latin typeface="Verdana"/>
                <a:cs typeface="Verdana"/>
              </a:rPr>
              <a:t>the  </a:t>
            </a:r>
            <a:r>
              <a:rPr dirty="0" sz="3200">
                <a:latin typeface="Verdana"/>
                <a:cs typeface="Verdana"/>
              </a:rPr>
              <a:t>old?</a:t>
            </a:r>
            <a:endParaRPr sz="3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05100" y="2458211"/>
            <a:ext cx="3724655" cy="2857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2057399"/>
            <a:ext cx="5410200" cy="4187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668221"/>
            <a:ext cx="7799705" cy="3908425"/>
          </a:xfrm>
          <a:prstGeom prst="rect">
            <a:avLst/>
          </a:prstGeom>
        </p:spPr>
        <p:txBody>
          <a:bodyPr wrap="square" lIns="0" tIns="130175" rIns="0" bIns="0" rtlCol="0" vert="horz">
            <a:spAutoFit/>
          </a:bodyPr>
          <a:lstStyle/>
          <a:p>
            <a:pPr marL="481965" marR="5080" indent="-469265">
              <a:lnSpc>
                <a:spcPct val="79800"/>
              </a:lnSpc>
              <a:spcBef>
                <a:spcPts val="1025"/>
              </a:spcBef>
              <a:buFont typeface="SimSun"/>
              <a:buChar char="◆"/>
              <a:tabLst>
                <a:tab pos="665480" algn="l"/>
              </a:tabLst>
            </a:pPr>
            <a:r>
              <a:rPr dirty="0" sz="3800">
                <a:latin typeface="Verdana"/>
                <a:cs typeface="Verdana"/>
              </a:rPr>
              <a:t>The </a:t>
            </a:r>
            <a:r>
              <a:rPr dirty="0" sz="3800" spc="-5">
                <a:latin typeface="Verdana"/>
                <a:cs typeface="Verdana"/>
              </a:rPr>
              <a:t>arguments </a:t>
            </a:r>
            <a:r>
              <a:rPr dirty="0" sz="3800">
                <a:latin typeface="Verdana"/>
                <a:cs typeface="Verdana"/>
              </a:rPr>
              <a:t>of one child  policy: </a:t>
            </a:r>
            <a:r>
              <a:rPr dirty="0" sz="3800" spc="-5">
                <a:latin typeface="Verdana"/>
                <a:cs typeface="Verdana"/>
              </a:rPr>
              <a:t>is </a:t>
            </a:r>
            <a:r>
              <a:rPr dirty="0" sz="3800">
                <a:latin typeface="Verdana"/>
                <a:cs typeface="Verdana"/>
              </a:rPr>
              <a:t>it necessary </a:t>
            </a:r>
            <a:r>
              <a:rPr dirty="0" sz="3800" spc="-5">
                <a:latin typeface="Verdana"/>
                <a:cs typeface="Verdana"/>
              </a:rPr>
              <a:t>to</a:t>
            </a:r>
            <a:r>
              <a:rPr dirty="0" sz="3800" spc="-120">
                <a:latin typeface="Verdana"/>
                <a:cs typeface="Verdana"/>
              </a:rPr>
              <a:t> </a:t>
            </a:r>
            <a:r>
              <a:rPr dirty="0" sz="3800" spc="-5">
                <a:latin typeface="Verdana"/>
                <a:cs typeface="Verdana"/>
              </a:rPr>
              <a:t>carry  </a:t>
            </a:r>
            <a:r>
              <a:rPr dirty="0" sz="3800">
                <a:latin typeface="Verdana"/>
                <a:cs typeface="Verdana"/>
              </a:rPr>
              <a:t>out </a:t>
            </a:r>
            <a:r>
              <a:rPr dirty="0" sz="3800" spc="-5">
                <a:latin typeface="Verdana"/>
                <a:cs typeface="Verdana"/>
              </a:rPr>
              <a:t>one </a:t>
            </a:r>
            <a:r>
              <a:rPr dirty="0" sz="3800">
                <a:latin typeface="Verdana"/>
                <a:cs typeface="Verdana"/>
              </a:rPr>
              <a:t>child</a:t>
            </a:r>
            <a:r>
              <a:rPr dirty="0" sz="3800" spc="-15">
                <a:latin typeface="Verdana"/>
                <a:cs typeface="Verdana"/>
              </a:rPr>
              <a:t> </a:t>
            </a:r>
            <a:r>
              <a:rPr dirty="0" sz="3800" spc="-10">
                <a:latin typeface="Verdana"/>
                <a:cs typeface="Verdana"/>
              </a:rPr>
              <a:t>policy?</a:t>
            </a:r>
            <a:endParaRPr sz="3800">
              <a:latin typeface="Verdana"/>
              <a:cs typeface="Verdana"/>
            </a:endParaRPr>
          </a:p>
          <a:p>
            <a:pPr marL="12700">
              <a:lnSpc>
                <a:spcPts val="3225"/>
              </a:lnSpc>
            </a:pPr>
            <a:r>
              <a:rPr dirty="0" sz="3000" spc="-5">
                <a:latin typeface="Arial"/>
                <a:cs typeface="Arial"/>
              </a:rPr>
              <a:t>—</a:t>
            </a:r>
            <a:r>
              <a:rPr dirty="0" sz="3000" spc="-5">
                <a:latin typeface="Verdana"/>
                <a:cs typeface="Verdana"/>
              </a:rPr>
              <a:t>the </a:t>
            </a:r>
            <a:r>
              <a:rPr dirty="0" sz="3000">
                <a:latin typeface="Verdana"/>
                <a:cs typeface="Verdana"/>
              </a:rPr>
              <a:t>fertility </a:t>
            </a:r>
            <a:r>
              <a:rPr dirty="0" sz="3000" spc="-15">
                <a:latin typeface="Verdana"/>
                <a:cs typeface="Verdana"/>
              </a:rPr>
              <a:t>rate </a:t>
            </a:r>
            <a:r>
              <a:rPr dirty="0" sz="3000">
                <a:latin typeface="Verdana"/>
                <a:cs typeface="Verdana"/>
              </a:rPr>
              <a:t>is </a:t>
            </a:r>
            <a:r>
              <a:rPr dirty="0" sz="3000" spc="-5">
                <a:latin typeface="Verdana"/>
                <a:cs typeface="Verdana"/>
              </a:rPr>
              <a:t>already</a:t>
            </a:r>
            <a:r>
              <a:rPr dirty="0" sz="3000" spc="-70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declining</a:t>
            </a:r>
            <a:endParaRPr sz="3000">
              <a:latin typeface="Verdana"/>
              <a:cs typeface="Verdana"/>
            </a:endParaRPr>
          </a:p>
          <a:p>
            <a:pPr marL="481965">
              <a:lnSpc>
                <a:spcPts val="3240"/>
              </a:lnSpc>
            </a:pPr>
            <a:r>
              <a:rPr dirty="0" sz="3000" spc="-5">
                <a:latin typeface="Verdana"/>
                <a:cs typeface="Verdana"/>
              </a:rPr>
              <a:t>before </a:t>
            </a:r>
            <a:r>
              <a:rPr dirty="0" sz="3000">
                <a:latin typeface="Verdana"/>
                <a:cs typeface="Verdana"/>
              </a:rPr>
              <a:t>one-child</a:t>
            </a:r>
            <a:r>
              <a:rPr dirty="0" sz="3000" spc="-25">
                <a:latin typeface="Verdana"/>
                <a:cs typeface="Verdana"/>
              </a:rPr>
              <a:t> </a:t>
            </a:r>
            <a:r>
              <a:rPr dirty="0" sz="3000">
                <a:latin typeface="Verdana"/>
                <a:cs typeface="Verdana"/>
              </a:rPr>
              <a:t>policy</a:t>
            </a:r>
            <a:endParaRPr sz="3000">
              <a:latin typeface="Verdana"/>
              <a:cs typeface="Verdana"/>
            </a:endParaRPr>
          </a:p>
          <a:p>
            <a:pPr marL="481965" marR="418465" indent="-469900">
              <a:lnSpc>
                <a:spcPct val="80500"/>
              </a:lnSpc>
              <a:spcBef>
                <a:spcPts val="680"/>
              </a:spcBef>
            </a:pPr>
            <a:r>
              <a:rPr dirty="0" sz="3000">
                <a:latin typeface="Arial"/>
                <a:cs typeface="Arial"/>
              </a:rPr>
              <a:t>— </a:t>
            </a:r>
            <a:r>
              <a:rPr dirty="0" sz="3000">
                <a:latin typeface="Verdana"/>
                <a:cs typeface="Verdana"/>
              </a:rPr>
              <a:t>If </a:t>
            </a:r>
            <a:r>
              <a:rPr dirty="0" sz="3000" spc="-5">
                <a:latin typeface="Verdana"/>
                <a:cs typeface="Verdana"/>
              </a:rPr>
              <a:t>there </a:t>
            </a:r>
            <a:r>
              <a:rPr dirty="0" sz="3000" spc="-10">
                <a:latin typeface="Verdana"/>
                <a:cs typeface="Verdana"/>
              </a:rPr>
              <a:t>is no </a:t>
            </a:r>
            <a:r>
              <a:rPr dirty="0" sz="3000">
                <a:latin typeface="Verdana"/>
                <a:cs typeface="Verdana"/>
              </a:rPr>
              <a:t>one child </a:t>
            </a:r>
            <a:r>
              <a:rPr dirty="0" sz="3000" spc="-45">
                <a:latin typeface="Verdana"/>
                <a:cs typeface="Verdana"/>
              </a:rPr>
              <a:t>policy, </a:t>
            </a:r>
            <a:r>
              <a:rPr dirty="0" sz="3000" spc="-5">
                <a:latin typeface="Verdana"/>
                <a:cs typeface="Verdana"/>
              </a:rPr>
              <a:t>per  capita GDP growth </a:t>
            </a:r>
            <a:r>
              <a:rPr dirty="0" sz="3000" spc="-15">
                <a:latin typeface="Verdana"/>
                <a:cs typeface="Verdana"/>
              </a:rPr>
              <a:t>rate </a:t>
            </a:r>
            <a:r>
              <a:rPr dirty="0" sz="3000">
                <a:latin typeface="Verdana"/>
                <a:cs typeface="Verdana"/>
              </a:rPr>
              <a:t>would  </a:t>
            </a:r>
            <a:r>
              <a:rPr dirty="0" sz="3000" spc="-5">
                <a:latin typeface="Verdana"/>
                <a:cs typeface="Verdana"/>
              </a:rPr>
              <a:t>decrease </a:t>
            </a:r>
            <a:r>
              <a:rPr dirty="0" sz="3000">
                <a:latin typeface="Verdana"/>
                <a:cs typeface="Verdana"/>
              </a:rPr>
              <a:t>from 7.7 </a:t>
            </a:r>
            <a:r>
              <a:rPr dirty="0" sz="3000" spc="-5">
                <a:latin typeface="Verdana"/>
                <a:cs typeface="Verdana"/>
              </a:rPr>
              <a:t>to </a:t>
            </a:r>
            <a:r>
              <a:rPr dirty="0" sz="3000">
                <a:latin typeface="Verdana"/>
                <a:cs typeface="Verdana"/>
              </a:rPr>
              <a:t>7(during</a:t>
            </a:r>
            <a:r>
              <a:rPr dirty="0" sz="3000" spc="-90">
                <a:latin typeface="Verdana"/>
                <a:cs typeface="Verdana"/>
              </a:rPr>
              <a:t> </a:t>
            </a:r>
            <a:r>
              <a:rPr dirty="0" sz="3000">
                <a:latin typeface="Verdana"/>
                <a:cs typeface="Verdana"/>
              </a:rPr>
              <a:t>1980  </a:t>
            </a:r>
            <a:r>
              <a:rPr dirty="0" sz="3000" spc="-5">
                <a:latin typeface="Verdana"/>
                <a:cs typeface="Verdana"/>
              </a:rPr>
              <a:t>to</a:t>
            </a:r>
            <a:r>
              <a:rPr dirty="0" sz="3000">
                <a:latin typeface="Verdana"/>
                <a:cs typeface="Verdana"/>
              </a:rPr>
              <a:t> 1992)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782521"/>
            <a:ext cx="7814309" cy="23126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81965" marR="5080" indent="-469900">
              <a:lnSpc>
                <a:spcPct val="100000"/>
              </a:lnSpc>
              <a:spcBef>
                <a:spcPts val="100"/>
              </a:spcBef>
            </a:pPr>
            <a:r>
              <a:rPr dirty="0" sz="3000">
                <a:solidFill>
                  <a:srgbClr val="CC0000"/>
                </a:solidFill>
                <a:latin typeface="Wingdings"/>
                <a:cs typeface="Wingdings"/>
              </a:rPr>
              <a:t></a:t>
            </a:r>
            <a:r>
              <a:rPr dirty="0" sz="300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Verdana"/>
                <a:cs typeface="Verdana"/>
              </a:rPr>
              <a:t>The one </a:t>
            </a:r>
            <a:r>
              <a:rPr dirty="0" sz="3000">
                <a:latin typeface="Verdana"/>
                <a:cs typeface="Verdana"/>
              </a:rPr>
              <a:t>Child policy </a:t>
            </a:r>
            <a:r>
              <a:rPr dirty="0" sz="3000" spc="-5">
                <a:latin typeface="Verdana"/>
                <a:cs typeface="Verdana"/>
              </a:rPr>
              <a:t>forced China  through the </a:t>
            </a:r>
            <a:r>
              <a:rPr dirty="0" sz="3000" spc="-10">
                <a:latin typeface="Verdana"/>
                <a:cs typeface="Verdana"/>
              </a:rPr>
              <a:t>demographic </a:t>
            </a:r>
            <a:r>
              <a:rPr dirty="0" sz="3000" spc="-5">
                <a:latin typeface="Verdana"/>
                <a:cs typeface="Verdana"/>
              </a:rPr>
              <a:t>transition </a:t>
            </a:r>
            <a:r>
              <a:rPr dirty="0" sz="3000">
                <a:latin typeface="Verdana"/>
                <a:cs typeface="Verdana"/>
              </a:rPr>
              <a:t>at  an </a:t>
            </a:r>
            <a:r>
              <a:rPr dirty="0" sz="3000" spc="-5">
                <a:latin typeface="Verdana"/>
                <a:cs typeface="Verdana"/>
              </a:rPr>
              <a:t>accelerated pace and </a:t>
            </a:r>
            <a:r>
              <a:rPr dirty="0" sz="3000">
                <a:latin typeface="Verdana"/>
                <a:cs typeface="Verdana"/>
              </a:rPr>
              <a:t>created an  </a:t>
            </a:r>
            <a:r>
              <a:rPr dirty="0" sz="3000" spc="-5">
                <a:latin typeface="Verdana"/>
                <a:cs typeface="Verdana"/>
              </a:rPr>
              <a:t>exceptional </a:t>
            </a:r>
            <a:r>
              <a:rPr dirty="0" sz="3000" spc="-10">
                <a:latin typeface="Verdana"/>
                <a:cs typeface="Verdana"/>
              </a:rPr>
              <a:t>demographic </a:t>
            </a:r>
            <a:r>
              <a:rPr dirty="0" sz="3000">
                <a:latin typeface="Verdana"/>
                <a:cs typeface="Verdana"/>
              </a:rPr>
              <a:t>window of  opportunity for</a:t>
            </a:r>
            <a:r>
              <a:rPr dirty="0" sz="3000" spc="-20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growth.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782521"/>
            <a:ext cx="7184390" cy="20383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81965" indent="-469265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dirty="0" sz="3000" spc="-10">
                <a:latin typeface="Verdana"/>
                <a:cs typeface="Verdana"/>
              </a:rPr>
              <a:t>Population </a:t>
            </a:r>
            <a:r>
              <a:rPr dirty="0" sz="3000">
                <a:latin typeface="Verdana"/>
                <a:cs typeface="Verdana"/>
              </a:rPr>
              <a:t>aging, Labor costs</a:t>
            </a:r>
            <a:r>
              <a:rPr dirty="0" sz="3000" spc="-20">
                <a:latin typeface="Verdana"/>
                <a:cs typeface="Verdana"/>
              </a:rPr>
              <a:t> </a:t>
            </a:r>
            <a:r>
              <a:rPr dirty="0" sz="3000" spc="-15">
                <a:latin typeface="Verdana"/>
                <a:cs typeface="Verdana"/>
              </a:rPr>
              <a:t>have</a:t>
            </a:r>
            <a:endParaRPr sz="3000">
              <a:latin typeface="Verdana"/>
              <a:cs typeface="Verdana"/>
            </a:endParaRPr>
          </a:p>
          <a:p>
            <a:pPr marL="481965">
              <a:lnSpc>
                <a:spcPct val="100000"/>
              </a:lnSpc>
              <a:spcBef>
                <a:spcPts val="5"/>
              </a:spcBef>
            </a:pPr>
            <a:r>
              <a:rPr dirty="0" sz="3000" spc="-5">
                <a:latin typeface="Verdana"/>
                <a:cs typeface="Verdana"/>
              </a:rPr>
              <a:t>been increasing</a:t>
            </a:r>
            <a:endParaRPr sz="3000">
              <a:latin typeface="Verdana"/>
              <a:cs typeface="Verdana"/>
            </a:endParaRPr>
          </a:p>
          <a:p>
            <a:pPr marL="481965" indent="-469265">
              <a:lnSpc>
                <a:spcPct val="100000"/>
              </a:lnSpc>
              <a:spcBef>
                <a:spcPts val="720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dirty="0" sz="3000" spc="-5">
                <a:latin typeface="Verdana"/>
                <a:cs typeface="Verdana"/>
              </a:rPr>
              <a:t>US-China </a:t>
            </a:r>
            <a:r>
              <a:rPr dirty="0" sz="3000" spc="-15">
                <a:latin typeface="Verdana"/>
                <a:cs typeface="Verdana"/>
              </a:rPr>
              <a:t>trade</a:t>
            </a:r>
            <a:r>
              <a:rPr dirty="0" sz="3000" spc="-25">
                <a:latin typeface="Verdana"/>
                <a:cs typeface="Verdana"/>
              </a:rPr>
              <a:t> </a:t>
            </a:r>
            <a:r>
              <a:rPr dirty="0" sz="3000" spc="-10">
                <a:latin typeface="Verdana"/>
                <a:cs typeface="Verdana"/>
              </a:rPr>
              <a:t>war</a:t>
            </a:r>
            <a:endParaRPr sz="3000">
              <a:latin typeface="Verdana"/>
              <a:cs typeface="Verdana"/>
            </a:endParaRPr>
          </a:p>
          <a:p>
            <a:pPr marL="481965" indent="-469265">
              <a:lnSpc>
                <a:spcPct val="100000"/>
              </a:lnSpc>
              <a:spcBef>
                <a:spcPts val="720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dirty="0" sz="3000">
                <a:latin typeface="Verdana"/>
                <a:cs typeface="Verdana"/>
              </a:rPr>
              <a:t>Made in</a:t>
            </a:r>
            <a:r>
              <a:rPr dirty="0" sz="3000" spc="-15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China?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340" y="2133727"/>
            <a:ext cx="7696200" cy="3226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81965" marR="5080" indent="-469900">
              <a:lnSpc>
                <a:spcPct val="100000"/>
              </a:lnSpc>
              <a:spcBef>
                <a:spcPts val="100"/>
              </a:spcBef>
            </a:pPr>
            <a:r>
              <a:rPr dirty="0" sz="3000">
                <a:solidFill>
                  <a:srgbClr val="CC0000"/>
                </a:solidFill>
                <a:latin typeface="Wingdings"/>
                <a:cs typeface="Wingdings"/>
              </a:rPr>
              <a:t></a:t>
            </a:r>
            <a:r>
              <a:rPr dirty="0" sz="300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dirty="0" sz="3000">
                <a:latin typeface="Verdana"/>
                <a:cs typeface="Verdana"/>
              </a:rPr>
              <a:t>A </a:t>
            </a:r>
            <a:r>
              <a:rPr dirty="0" sz="3000" spc="-15">
                <a:latin typeface="Verdana"/>
                <a:cs typeface="Verdana"/>
              </a:rPr>
              <a:t>favorable </a:t>
            </a:r>
            <a:r>
              <a:rPr dirty="0" sz="3000" spc="-5">
                <a:latin typeface="Verdana"/>
                <a:cs typeface="Verdana"/>
              </a:rPr>
              <a:t>population </a:t>
            </a:r>
            <a:r>
              <a:rPr dirty="0" sz="3000">
                <a:latin typeface="Verdana"/>
                <a:cs typeface="Verdana"/>
              </a:rPr>
              <a:t>structure  helped China create </a:t>
            </a:r>
            <a:r>
              <a:rPr dirty="0" sz="3000" spc="-5">
                <a:latin typeface="Verdana"/>
                <a:cs typeface="Verdana"/>
              </a:rPr>
              <a:t>the necessary  </a:t>
            </a:r>
            <a:r>
              <a:rPr dirty="0" sz="3000">
                <a:latin typeface="Verdana"/>
                <a:cs typeface="Verdana"/>
              </a:rPr>
              <a:t>conditions for high potential  </a:t>
            </a:r>
            <a:r>
              <a:rPr dirty="0" sz="3000" spc="-5">
                <a:latin typeface="Verdana"/>
                <a:cs typeface="Verdana"/>
              </a:rPr>
              <a:t>growth.(high savings </a:t>
            </a:r>
            <a:r>
              <a:rPr dirty="0" sz="3000" spc="-10">
                <a:latin typeface="Verdana"/>
                <a:cs typeface="Verdana"/>
              </a:rPr>
              <a:t>rate, </a:t>
            </a:r>
            <a:r>
              <a:rPr dirty="0" sz="3000">
                <a:latin typeface="Verdana"/>
                <a:cs typeface="Verdana"/>
              </a:rPr>
              <a:t>sufficient  supply of </a:t>
            </a:r>
            <a:r>
              <a:rPr dirty="0" sz="3000" spc="-70">
                <a:latin typeface="Verdana"/>
                <a:cs typeface="Verdana"/>
              </a:rPr>
              <a:t>labor, </a:t>
            </a:r>
            <a:r>
              <a:rPr dirty="0" sz="3000" spc="-10">
                <a:latin typeface="Verdana"/>
                <a:cs typeface="Verdana"/>
              </a:rPr>
              <a:t>rapid </a:t>
            </a:r>
            <a:r>
              <a:rPr dirty="0" sz="3000" spc="-5">
                <a:latin typeface="Verdana"/>
                <a:cs typeface="Verdana"/>
              </a:rPr>
              <a:t>improvement </a:t>
            </a:r>
            <a:r>
              <a:rPr dirty="0" sz="3000">
                <a:latin typeface="Verdana"/>
                <a:cs typeface="Verdana"/>
              </a:rPr>
              <a:t>of  </a:t>
            </a:r>
            <a:r>
              <a:rPr dirty="0" sz="3000" spc="-5">
                <a:latin typeface="Verdana"/>
                <a:cs typeface="Verdana"/>
              </a:rPr>
              <a:t>human </a:t>
            </a:r>
            <a:r>
              <a:rPr dirty="0" sz="3000">
                <a:latin typeface="Verdana"/>
                <a:cs typeface="Verdana"/>
              </a:rPr>
              <a:t>capital and </a:t>
            </a:r>
            <a:r>
              <a:rPr dirty="0" sz="3000" spc="-10">
                <a:latin typeface="Verdana"/>
                <a:cs typeface="Verdana"/>
              </a:rPr>
              <a:t>radical </a:t>
            </a:r>
            <a:r>
              <a:rPr dirty="0" sz="3000">
                <a:latin typeface="Verdana"/>
                <a:cs typeface="Verdana"/>
              </a:rPr>
              <a:t>resource  reallocation </a:t>
            </a:r>
            <a:r>
              <a:rPr dirty="0" sz="3000" spc="-5">
                <a:latin typeface="Verdana"/>
                <a:cs typeface="Verdana"/>
              </a:rPr>
              <a:t>through </a:t>
            </a:r>
            <a:r>
              <a:rPr dirty="0" sz="3000" spc="-10">
                <a:latin typeface="Verdana"/>
                <a:cs typeface="Verdana"/>
              </a:rPr>
              <a:t>labor</a:t>
            </a:r>
            <a:r>
              <a:rPr dirty="0" sz="3000" spc="-20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mobility)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782521"/>
            <a:ext cx="7595234" cy="23126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>
                <a:solidFill>
                  <a:srgbClr val="CC0000"/>
                </a:solidFill>
                <a:latin typeface="Wingdings"/>
                <a:cs typeface="Wingdings"/>
              </a:rPr>
              <a:t></a:t>
            </a:r>
            <a:r>
              <a:rPr dirty="0" sz="300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Verdana"/>
                <a:cs typeface="Verdana"/>
              </a:rPr>
              <a:t>But the reversal </a:t>
            </a:r>
            <a:r>
              <a:rPr dirty="0" sz="3000">
                <a:latin typeface="Verdana"/>
                <a:cs typeface="Verdana"/>
              </a:rPr>
              <a:t>of</a:t>
            </a:r>
            <a:r>
              <a:rPr dirty="0" sz="3000" spc="-505">
                <a:latin typeface="Verdana"/>
                <a:cs typeface="Verdana"/>
              </a:rPr>
              <a:t> </a:t>
            </a:r>
            <a:r>
              <a:rPr dirty="0" sz="3000" spc="-10">
                <a:latin typeface="Verdana"/>
                <a:cs typeface="Verdana"/>
              </a:rPr>
              <a:t>demographic</a:t>
            </a:r>
            <a:endParaRPr sz="3000">
              <a:latin typeface="Verdana"/>
              <a:cs typeface="Verdana"/>
            </a:endParaRPr>
          </a:p>
          <a:p>
            <a:pPr marL="481965" marR="5080">
              <a:lnSpc>
                <a:spcPct val="100000"/>
              </a:lnSpc>
              <a:spcBef>
                <a:spcPts val="5"/>
              </a:spcBef>
            </a:pPr>
            <a:r>
              <a:rPr dirty="0" sz="3000" spc="-5">
                <a:latin typeface="Verdana"/>
                <a:cs typeface="Verdana"/>
              </a:rPr>
              <a:t>trends </a:t>
            </a:r>
            <a:r>
              <a:rPr dirty="0" sz="3000">
                <a:latin typeface="Verdana"/>
                <a:cs typeface="Verdana"/>
              </a:rPr>
              <a:t>means </a:t>
            </a:r>
            <a:r>
              <a:rPr dirty="0" sz="3000" spc="-5">
                <a:latin typeface="Verdana"/>
                <a:cs typeface="Verdana"/>
              </a:rPr>
              <a:t>that </a:t>
            </a:r>
            <a:r>
              <a:rPr dirty="0" sz="3000" spc="-20">
                <a:latin typeface="Verdana"/>
                <a:cs typeface="Verdana"/>
              </a:rPr>
              <a:t>China’s </a:t>
            </a:r>
            <a:r>
              <a:rPr dirty="0" sz="3000" spc="-5">
                <a:latin typeface="Verdana"/>
                <a:cs typeface="Verdana"/>
              </a:rPr>
              <a:t>traditional  growth </a:t>
            </a:r>
            <a:r>
              <a:rPr dirty="0" sz="3000">
                <a:latin typeface="Verdana"/>
                <a:cs typeface="Verdana"/>
              </a:rPr>
              <a:t>model will </a:t>
            </a:r>
            <a:r>
              <a:rPr dirty="0" sz="3000" spc="-5">
                <a:latin typeface="Verdana"/>
                <a:cs typeface="Verdana"/>
              </a:rPr>
              <a:t>become  unsustainable. </a:t>
            </a:r>
            <a:r>
              <a:rPr dirty="0" sz="3000" spc="-30">
                <a:latin typeface="Verdana"/>
                <a:cs typeface="Verdana"/>
              </a:rPr>
              <a:t>Traditional </a:t>
            </a:r>
            <a:r>
              <a:rPr dirty="0" sz="3000" spc="-5">
                <a:latin typeface="Verdana"/>
                <a:cs typeface="Verdana"/>
              </a:rPr>
              <a:t>sources </a:t>
            </a:r>
            <a:r>
              <a:rPr dirty="0" sz="3000">
                <a:latin typeface="Verdana"/>
                <a:cs typeface="Verdana"/>
              </a:rPr>
              <a:t>of  </a:t>
            </a:r>
            <a:r>
              <a:rPr dirty="0" sz="3000" spc="-5">
                <a:latin typeface="Verdana"/>
                <a:cs typeface="Verdana"/>
              </a:rPr>
              <a:t>growth </a:t>
            </a:r>
            <a:r>
              <a:rPr dirty="0" sz="3000" spc="-10">
                <a:latin typeface="Verdana"/>
                <a:cs typeface="Verdana"/>
              </a:rPr>
              <a:t>may </a:t>
            </a:r>
            <a:r>
              <a:rPr dirty="0" sz="3000" spc="-5">
                <a:latin typeface="Verdana"/>
                <a:cs typeface="Verdana"/>
              </a:rPr>
              <a:t>be</a:t>
            </a:r>
            <a:r>
              <a:rPr dirty="0" sz="3000" spc="-25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exhausted.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782521"/>
            <a:ext cx="7256780" cy="27698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81965" marR="5080" indent="-469900">
              <a:lnSpc>
                <a:spcPct val="100000"/>
              </a:lnSpc>
              <a:spcBef>
                <a:spcPts val="100"/>
              </a:spcBef>
            </a:pPr>
            <a:r>
              <a:rPr dirty="0" sz="3000">
                <a:solidFill>
                  <a:srgbClr val="CC0000"/>
                </a:solidFill>
                <a:latin typeface="Wingdings"/>
                <a:cs typeface="Wingdings"/>
              </a:rPr>
              <a:t></a:t>
            </a:r>
            <a:r>
              <a:rPr dirty="0" sz="300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dirty="0" sz="3000" spc="-15">
                <a:latin typeface="Verdana"/>
                <a:cs typeface="Verdana"/>
              </a:rPr>
              <a:t>At </a:t>
            </a:r>
            <a:r>
              <a:rPr dirty="0" sz="3000" spc="-5">
                <a:latin typeface="Verdana"/>
                <a:cs typeface="Verdana"/>
              </a:rPr>
              <a:t>current </a:t>
            </a:r>
            <a:r>
              <a:rPr dirty="0" sz="3000">
                <a:latin typeface="Verdana"/>
                <a:cs typeface="Verdana"/>
              </a:rPr>
              <a:t>fertility </a:t>
            </a:r>
            <a:r>
              <a:rPr dirty="0" sz="3000" spc="-10">
                <a:latin typeface="Verdana"/>
                <a:cs typeface="Verdana"/>
              </a:rPr>
              <a:t>rates, </a:t>
            </a:r>
            <a:r>
              <a:rPr dirty="0" sz="3000" spc="-5">
                <a:latin typeface="Verdana"/>
                <a:cs typeface="Verdana"/>
              </a:rPr>
              <a:t>the  </a:t>
            </a:r>
            <a:r>
              <a:rPr dirty="0" sz="3000">
                <a:latin typeface="Verdana"/>
                <a:cs typeface="Verdana"/>
              </a:rPr>
              <a:t>contribution of </a:t>
            </a:r>
            <a:r>
              <a:rPr dirty="0" sz="3000" spc="-5">
                <a:latin typeface="Verdana"/>
                <a:cs typeface="Verdana"/>
              </a:rPr>
              <a:t>the </a:t>
            </a:r>
            <a:r>
              <a:rPr dirty="0" sz="3000" spc="-10">
                <a:latin typeface="Verdana"/>
                <a:cs typeface="Verdana"/>
              </a:rPr>
              <a:t>demographic  </a:t>
            </a:r>
            <a:r>
              <a:rPr dirty="0" sz="3000" spc="-5">
                <a:latin typeface="Verdana"/>
                <a:cs typeface="Verdana"/>
              </a:rPr>
              <a:t>dividend to growth </a:t>
            </a:r>
            <a:r>
              <a:rPr dirty="0" sz="3000">
                <a:latin typeface="Verdana"/>
                <a:cs typeface="Verdana"/>
              </a:rPr>
              <a:t>will </a:t>
            </a:r>
            <a:r>
              <a:rPr dirty="0" sz="3000" spc="-5">
                <a:latin typeface="Verdana"/>
                <a:cs typeface="Verdana"/>
              </a:rPr>
              <a:t>be </a:t>
            </a:r>
            <a:r>
              <a:rPr dirty="0" sz="3000">
                <a:latin typeface="Verdana"/>
                <a:cs typeface="Verdana"/>
              </a:rPr>
              <a:t>close </a:t>
            </a:r>
            <a:r>
              <a:rPr dirty="0" sz="3000" spc="-5">
                <a:latin typeface="Verdana"/>
                <a:cs typeface="Verdana"/>
              </a:rPr>
              <a:t>to  zero </a:t>
            </a:r>
            <a:r>
              <a:rPr dirty="0" sz="3000">
                <a:latin typeface="Verdana"/>
                <a:cs typeface="Verdana"/>
              </a:rPr>
              <a:t>soon. </a:t>
            </a:r>
            <a:r>
              <a:rPr dirty="0" sz="3000" spc="-10">
                <a:latin typeface="Verdana"/>
                <a:cs typeface="Verdana"/>
              </a:rPr>
              <a:t>Demography </a:t>
            </a:r>
            <a:r>
              <a:rPr dirty="0" sz="3000">
                <a:latin typeface="Verdana"/>
                <a:cs typeface="Verdana"/>
              </a:rPr>
              <a:t>will  </a:t>
            </a:r>
            <a:r>
              <a:rPr dirty="0" sz="3000" spc="-5">
                <a:latin typeface="Verdana"/>
                <a:cs typeface="Verdana"/>
              </a:rPr>
              <a:t>eventually </a:t>
            </a:r>
            <a:r>
              <a:rPr dirty="0" sz="3000">
                <a:latin typeface="Verdana"/>
                <a:cs typeface="Verdana"/>
              </a:rPr>
              <a:t>impose a </a:t>
            </a:r>
            <a:r>
              <a:rPr dirty="0" sz="3000" spc="-5">
                <a:latin typeface="Verdana"/>
                <a:cs typeface="Verdana"/>
              </a:rPr>
              <a:t>burden, </a:t>
            </a:r>
            <a:r>
              <a:rPr dirty="0" sz="3000" spc="-10">
                <a:latin typeface="Verdana"/>
                <a:cs typeface="Verdana"/>
              </a:rPr>
              <a:t>rather  </a:t>
            </a:r>
            <a:r>
              <a:rPr dirty="0" sz="3000" spc="-5">
                <a:latin typeface="Verdana"/>
                <a:cs typeface="Verdana"/>
              </a:rPr>
              <a:t>than </a:t>
            </a:r>
            <a:r>
              <a:rPr dirty="0" sz="3000">
                <a:latin typeface="Verdana"/>
                <a:cs typeface="Verdana"/>
              </a:rPr>
              <a:t>a </a:t>
            </a:r>
            <a:r>
              <a:rPr dirty="0" sz="3000" spc="-5">
                <a:latin typeface="Verdana"/>
                <a:cs typeface="Verdana"/>
              </a:rPr>
              <a:t>boost, to growth.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782521"/>
            <a:ext cx="7495540" cy="23126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81965" marR="5080" indent="-469900">
              <a:lnSpc>
                <a:spcPct val="100000"/>
              </a:lnSpc>
              <a:spcBef>
                <a:spcPts val="100"/>
              </a:spcBef>
            </a:pPr>
            <a:r>
              <a:rPr dirty="0" sz="3000">
                <a:solidFill>
                  <a:srgbClr val="CC0000"/>
                </a:solidFill>
                <a:latin typeface="Wingdings"/>
                <a:cs typeface="Wingdings"/>
              </a:rPr>
              <a:t></a:t>
            </a:r>
            <a:r>
              <a:rPr dirty="0" sz="300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Verdana"/>
                <a:cs typeface="Verdana"/>
              </a:rPr>
              <a:t>The negative growth </a:t>
            </a:r>
            <a:r>
              <a:rPr dirty="0" sz="3000">
                <a:latin typeface="Verdana"/>
                <a:cs typeface="Verdana"/>
              </a:rPr>
              <a:t>in </a:t>
            </a:r>
            <a:r>
              <a:rPr dirty="0" sz="3000" spc="-5">
                <a:latin typeface="Verdana"/>
                <a:cs typeface="Verdana"/>
              </a:rPr>
              <a:t>the </a:t>
            </a:r>
            <a:r>
              <a:rPr dirty="0" sz="3000">
                <a:latin typeface="Verdana"/>
                <a:cs typeface="Verdana"/>
              </a:rPr>
              <a:t>working-  age </a:t>
            </a:r>
            <a:r>
              <a:rPr dirty="0" sz="3000" spc="-5">
                <a:latin typeface="Verdana"/>
                <a:cs typeface="Verdana"/>
              </a:rPr>
              <a:t>population </a:t>
            </a:r>
            <a:r>
              <a:rPr dirty="0" sz="3000">
                <a:latin typeface="Verdana"/>
                <a:cs typeface="Verdana"/>
              </a:rPr>
              <a:t>will lead </a:t>
            </a:r>
            <a:r>
              <a:rPr dirty="0" sz="3000" spc="-5">
                <a:latin typeface="Verdana"/>
                <a:cs typeface="Verdana"/>
              </a:rPr>
              <a:t>to </a:t>
            </a:r>
            <a:r>
              <a:rPr dirty="0" sz="3000" spc="-20">
                <a:latin typeface="Verdana"/>
                <a:cs typeface="Verdana"/>
              </a:rPr>
              <a:t>China’s  </a:t>
            </a:r>
            <a:r>
              <a:rPr dirty="0" sz="3000">
                <a:latin typeface="Verdana"/>
                <a:cs typeface="Verdana"/>
              </a:rPr>
              <a:t>labor </a:t>
            </a:r>
            <a:r>
              <a:rPr dirty="0" sz="3000" spc="-5">
                <a:latin typeface="Verdana"/>
                <a:cs typeface="Verdana"/>
              </a:rPr>
              <a:t>shortage, </a:t>
            </a:r>
            <a:r>
              <a:rPr dirty="0" sz="3000">
                <a:latin typeface="Verdana"/>
                <a:cs typeface="Verdana"/>
              </a:rPr>
              <a:t>and </a:t>
            </a:r>
            <a:r>
              <a:rPr dirty="0" sz="3000" spc="-10">
                <a:latin typeface="Verdana"/>
                <a:cs typeface="Verdana"/>
              </a:rPr>
              <a:t>weaken</a:t>
            </a:r>
            <a:r>
              <a:rPr dirty="0" sz="3000" spc="-40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the</a:t>
            </a:r>
            <a:endParaRPr sz="3000">
              <a:latin typeface="Verdana"/>
              <a:cs typeface="Verdana"/>
            </a:endParaRPr>
          </a:p>
          <a:p>
            <a:pPr marL="481965">
              <a:lnSpc>
                <a:spcPct val="100000"/>
              </a:lnSpc>
              <a:spcBef>
                <a:spcPts val="5"/>
              </a:spcBef>
            </a:pPr>
            <a:r>
              <a:rPr dirty="0" sz="3000" spc="-10">
                <a:latin typeface="Verdana"/>
                <a:cs typeface="Verdana"/>
              </a:rPr>
              <a:t>comparative advantage </a:t>
            </a:r>
            <a:r>
              <a:rPr dirty="0" sz="3000">
                <a:latin typeface="Verdana"/>
                <a:cs typeface="Verdana"/>
              </a:rPr>
              <a:t>of</a:t>
            </a:r>
            <a:r>
              <a:rPr dirty="0" sz="3000" spc="-15">
                <a:latin typeface="Verdana"/>
                <a:cs typeface="Verdana"/>
              </a:rPr>
              <a:t> </a:t>
            </a:r>
            <a:r>
              <a:rPr dirty="0" sz="3000" spc="-20">
                <a:latin typeface="Verdana"/>
                <a:cs typeface="Verdana"/>
              </a:rPr>
              <a:t>China’s</a:t>
            </a:r>
            <a:endParaRPr sz="3000">
              <a:latin typeface="Verdana"/>
              <a:cs typeface="Verdana"/>
            </a:endParaRPr>
          </a:p>
          <a:p>
            <a:pPr marL="481965">
              <a:lnSpc>
                <a:spcPct val="100000"/>
              </a:lnSpc>
            </a:pPr>
            <a:r>
              <a:rPr dirty="0" sz="3000" spc="-35">
                <a:latin typeface="Verdana"/>
                <a:cs typeface="Verdana"/>
              </a:rPr>
              <a:t>industry.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782521"/>
            <a:ext cx="7792720" cy="24041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81965" marR="42545" indent="-469265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dirty="0" sz="3000" spc="-5">
                <a:latin typeface="Verdana"/>
                <a:cs typeface="Verdana"/>
              </a:rPr>
              <a:t>The </a:t>
            </a:r>
            <a:r>
              <a:rPr dirty="0" sz="3000" spc="-10">
                <a:latin typeface="Verdana"/>
                <a:cs typeface="Verdana"/>
              </a:rPr>
              <a:t>rapid </a:t>
            </a:r>
            <a:r>
              <a:rPr dirty="0" sz="3000" spc="-5">
                <a:latin typeface="Verdana"/>
                <a:cs typeface="Verdana"/>
              </a:rPr>
              <a:t>increase </a:t>
            </a:r>
            <a:r>
              <a:rPr dirty="0" sz="3000">
                <a:latin typeface="Verdana"/>
                <a:cs typeface="Verdana"/>
              </a:rPr>
              <a:t>in </a:t>
            </a:r>
            <a:r>
              <a:rPr dirty="0" sz="3000" spc="-5">
                <a:latin typeface="Verdana"/>
                <a:cs typeface="Verdana"/>
              </a:rPr>
              <a:t>the capital–  </a:t>
            </a:r>
            <a:r>
              <a:rPr dirty="0" sz="3000">
                <a:latin typeface="Verdana"/>
                <a:cs typeface="Verdana"/>
              </a:rPr>
              <a:t>labor </a:t>
            </a:r>
            <a:r>
              <a:rPr dirty="0" sz="3000" spc="-10">
                <a:latin typeface="Verdana"/>
                <a:cs typeface="Verdana"/>
              </a:rPr>
              <a:t>ratio </a:t>
            </a:r>
            <a:r>
              <a:rPr dirty="0" sz="3000">
                <a:latin typeface="Verdana"/>
                <a:cs typeface="Verdana"/>
              </a:rPr>
              <a:t>has </a:t>
            </a:r>
            <a:r>
              <a:rPr dirty="0" sz="3000" spc="-5">
                <a:latin typeface="Verdana"/>
                <a:cs typeface="Verdana"/>
              </a:rPr>
              <a:t>resulted </a:t>
            </a:r>
            <a:r>
              <a:rPr dirty="0" sz="3000">
                <a:latin typeface="Verdana"/>
                <a:cs typeface="Verdana"/>
              </a:rPr>
              <a:t>in diminishing  returns </a:t>
            </a:r>
            <a:r>
              <a:rPr dirty="0" sz="3000" spc="-5">
                <a:latin typeface="Verdana"/>
                <a:cs typeface="Verdana"/>
              </a:rPr>
              <a:t>to capital. </a:t>
            </a:r>
            <a:r>
              <a:rPr dirty="0" sz="3000">
                <a:latin typeface="Verdana"/>
                <a:cs typeface="Verdana"/>
              </a:rPr>
              <a:t>lower </a:t>
            </a:r>
            <a:r>
              <a:rPr dirty="0" sz="3000" spc="-5">
                <a:latin typeface="Verdana"/>
                <a:cs typeface="Verdana"/>
              </a:rPr>
              <a:t>profit</a:t>
            </a:r>
            <a:r>
              <a:rPr dirty="0" sz="3000" spc="-60">
                <a:latin typeface="Verdana"/>
                <a:cs typeface="Verdana"/>
              </a:rPr>
              <a:t> </a:t>
            </a:r>
            <a:r>
              <a:rPr dirty="0" sz="3000" spc="-15">
                <a:latin typeface="Verdana"/>
                <a:cs typeface="Verdana"/>
              </a:rPr>
              <a:t>rate</a:t>
            </a:r>
            <a:endParaRPr sz="3000">
              <a:latin typeface="Verdana"/>
              <a:cs typeface="Verdana"/>
            </a:endParaRPr>
          </a:p>
          <a:p>
            <a:pPr marL="481965" indent="-469265">
              <a:lnSpc>
                <a:spcPct val="100000"/>
              </a:lnSpc>
              <a:spcBef>
                <a:spcPts val="725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dirty="0" sz="3000" spc="-5">
                <a:latin typeface="Verdana"/>
                <a:cs typeface="Verdana"/>
              </a:rPr>
              <a:t>The ageing </a:t>
            </a:r>
            <a:r>
              <a:rPr dirty="0" sz="3000">
                <a:latin typeface="Verdana"/>
                <a:cs typeface="Verdana"/>
              </a:rPr>
              <a:t>of </a:t>
            </a:r>
            <a:r>
              <a:rPr dirty="0" sz="3000" spc="-5">
                <a:latin typeface="Verdana"/>
                <a:cs typeface="Verdana"/>
              </a:rPr>
              <a:t>the </a:t>
            </a:r>
            <a:r>
              <a:rPr dirty="0" sz="3000" spc="-10">
                <a:latin typeface="Verdana"/>
                <a:cs typeface="Verdana"/>
              </a:rPr>
              <a:t>rural </a:t>
            </a:r>
            <a:r>
              <a:rPr dirty="0" sz="3000" spc="-5">
                <a:latin typeface="Verdana"/>
                <a:cs typeface="Verdana"/>
              </a:rPr>
              <a:t>population</a:t>
            </a:r>
            <a:r>
              <a:rPr dirty="0" sz="3000" spc="-15">
                <a:latin typeface="Verdana"/>
                <a:cs typeface="Verdana"/>
              </a:rPr>
              <a:t> </a:t>
            </a:r>
            <a:r>
              <a:rPr dirty="0" sz="3000">
                <a:latin typeface="Verdana"/>
                <a:cs typeface="Verdana"/>
              </a:rPr>
              <a:t>will</a:t>
            </a:r>
            <a:endParaRPr sz="3000">
              <a:latin typeface="Verdana"/>
              <a:cs typeface="Verdana"/>
            </a:endParaRPr>
          </a:p>
          <a:p>
            <a:pPr marL="481965">
              <a:lnSpc>
                <a:spcPct val="100000"/>
              </a:lnSpc>
            </a:pPr>
            <a:r>
              <a:rPr dirty="0" sz="3000">
                <a:latin typeface="Verdana"/>
                <a:cs typeface="Verdana"/>
              </a:rPr>
              <a:t>retard </a:t>
            </a:r>
            <a:r>
              <a:rPr dirty="0" sz="3000" spc="-5">
                <a:latin typeface="Verdana"/>
                <a:cs typeface="Verdana"/>
              </a:rPr>
              <a:t>the</a:t>
            </a:r>
            <a:r>
              <a:rPr dirty="0" sz="3000" spc="-20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urbanization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67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727"/>
                </a:moveTo>
                <a:lnTo>
                  <a:pt x="4655566" y="109727"/>
                </a:lnTo>
                <a:lnTo>
                  <a:pt x="4655566" y="0"/>
                </a:lnTo>
                <a:lnTo>
                  <a:pt x="0" y="0"/>
                </a:lnTo>
                <a:lnTo>
                  <a:pt x="0" y="10972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09600" y="1566672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 h="0">
                <a:moveTo>
                  <a:pt x="0" y="0"/>
                </a:moveTo>
                <a:lnTo>
                  <a:pt x="7958328" y="0"/>
                </a:lnTo>
              </a:path>
            </a:pathLst>
          </a:custGeom>
          <a:ln w="9144">
            <a:solidFill>
              <a:srgbClr val="CC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 h="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Disappearing </a:t>
            </a:r>
            <a:r>
              <a:rPr dirty="0" spc="-10"/>
              <a:t>demographic  </a:t>
            </a:r>
            <a:r>
              <a:rPr dirty="0" spc="-5"/>
              <a:t>dividend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562025" rIns="0" bIns="0" rtlCol="0" vert="horz">
            <a:spAutoFit/>
          </a:bodyPr>
          <a:lstStyle/>
          <a:p>
            <a:pPr marL="530225" marR="5080" indent="-4699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CC0000"/>
                </a:solidFill>
                <a:latin typeface="Wingdings"/>
                <a:cs typeface="Wingdings"/>
              </a:rPr>
              <a:t></a:t>
            </a:r>
            <a:r>
              <a:rPr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dirty="0"/>
              <a:t>Labor costs </a:t>
            </a:r>
            <a:r>
              <a:rPr dirty="0" spc="-5"/>
              <a:t>increasing, </a:t>
            </a:r>
            <a:r>
              <a:rPr dirty="0" spc="-10"/>
              <a:t>comparative  advantages </a:t>
            </a:r>
            <a:r>
              <a:rPr dirty="0"/>
              <a:t>in </a:t>
            </a:r>
            <a:r>
              <a:rPr dirty="0" spc="-5"/>
              <a:t>labor-intensive  industries </a:t>
            </a:r>
            <a:r>
              <a:rPr dirty="0" spc="-10"/>
              <a:t>is </a:t>
            </a:r>
            <a:r>
              <a:rPr dirty="0"/>
              <a:t>diminishing</a:t>
            </a:r>
            <a:r>
              <a:rPr dirty="0" spc="-20"/>
              <a:t> </a:t>
            </a:r>
            <a:r>
              <a:rPr dirty="0" spc="-35"/>
              <a:t>gradually.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2331846"/>
            <a:ext cx="7375525" cy="14890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81965" marR="5080" indent="-469265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dirty="0" sz="3000" spc="-5">
                <a:latin typeface="Verdana"/>
                <a:cs typeface="Verdana"/>
              </a:rPr>
              <a:t>China </a:t>
            </a:r>
            <a:r>
              <a:rPr dirty="0" sz="3000" spc="-10">
                <a:latin typeface="Verdana"/>
                <a:cs typeface="Verdana"/>
              </a:rPr>
              <a:t>is aware </a:t>
            </a:r>
            <a:r>
              <a:rPr dirty="0" sz="3000">
                <a:latin typeface="Verdana"/>
                <a:cs typeface="Verdana"/>
              </a:rPr>
              <a:t>of </a:t>
            </a:r>
            <a:r>
              <a:rPr dirty="0" sz="3000" spc="-5">
                <a:latin typeface="Verdana"/>
                <a:cs typeface="Verdana"/>
              </a:rPr>
              <a:t>the problems. But  what can be done?</a:t>
            </a:r>
            <a:endParaRPr sz="3000">
              <a:latin typeface="Verdana"/>
              <a:cs typeface="Verdana"/>
            </a:endParaRPr>
          </a:p>
          <a:p>
            <a:pPr marL="481965" indent="-469265">
              <a:lnSpc>
                <a:spcPct val="100000"/>
              </a:lnSpc>
              <a:spcBef>
                <a:spcPts val="720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dirty="0" sz="3000" spc="-5">
                <a:latin typeface="Verdana"/>
                <a:cs typeface="Verdana"/>
              </a:rPr>
              <a:t>Automation? Immigrant?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690688"/>
            <a:ext cx="7610475" cy="249618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481965" indent="-469265">
              <a:lnSpc>
                <a:spcPct val="100000"/>
              </a:lnSpc>
              <a:spcBef>
                <a:spcPts val="825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dirty="0" sz="3000" spc="-10">
                <a:latin typeface="Verdana"/>
                <a:cs typeface="Verdana"/>
              </a:rPr>
              <a:t>Possible</a:t>
            </a:r>
            <a:r>
              <a:rPr dirty="0" sz="3000" spc="-20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measures</a:t>
            </a:r>
            <a:endParaRPr sz="3000">
              <a:latin typeface="Verdana"/>
              <a:cs typeface="Verdana"/>
            </a:endParaRPr>
          </a:p>
          <a:p>
            <a:pPr marL="481965" marR="5080" indent="-469265">
              <a:lnSpc>
                <a:spcPct val="100000"/>
              </a:lnSpc>
              <a:spcBef>
                <a:spcPts val="720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  <a:tab pos="5813425" algn="l"/>
              </a:tabLst>
            </a:pPr>
            <a:r>
              <a:rPr dirty="0" sz="3000" spc="-5">
                <a:latin typeface="Verdana"/>
                <a:cs typeface="Verdana"/>
              </a:rPr>
              <a:t>The </a:t>
            </a:r>
            <a:r>
              <a:rPr dirty="0" sz="3000">
                <a:latin typeface="Verdana"/>
                <a:cs typeface="Verdana"/>
              </a:rPr>
              <a:t>first </a:t>
            </a:r>
            <a:r>
              <a:rPr dirty="0" sz="3000" spc="-5">
                <a:latin typeface="Verdana"/>
                <a:cs typeface="Verdana"/>
              </a:rPr>
              <a:t>would </a:t>
            </a:r>
            <a:r>
              <a:rPr dirty="0" sz="3000">
                <a:latin typeface="Verdana"/>
                <a:cs typeface="Verdana"/>
              </a:rPr>
              <a:t>aim at prolonging</a:t>
            </a:r>
            <a:r>
              <a:rPr dirty="0" sz="3000" spc="-80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the  </a:t>
            </a:r>
            <a:r>
              <a:rPr dirty="0" sz="3000" spc="-10">
                <a:latin typeface="Verdana"/>
                <a:cs typeface="Verdana"/>
              </a:rPr>
              <a:t>demographic</a:t>
            </a:r>
            <a:r>
              <a:rPr dirty="0" sz="3000" spc="5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dividend.</a:t>
            </a:r>
            <a:r>
              <a:rPr dirty="0" sz="3000" spc="25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The	</a:t>
            </a:r>
            <a:r>
              <a:rPr dirty="0" sz="3000">
                <a:latin typeface="Verdana"/>
                <a:cs typeface="Verdana"/>
              </a:rPr>
              <a:t>second  </a:t>
            </a:r>
            <a:r>
              <a:rPr dirty="0" sz="3000" spc="-5">
                <a:latin typeface="Verdana"/>
                <a:cs typeface="Verdana"/>
              </a:rPr>
              <a:t>would </a:t>
            </a:r>
            <a:r>
              <a:rPr dirty="0" sz="3000">
                <a:latin typeface="Verdana"/>
                <a:cs typeface="Verdana"/>
              </a:rPr>
              <a:t>seek </a:t>
            </a:r>
            <a:r>
              <a:rPr dirty="0" sz="3000" spc="-5">
                <a:latin typeface="Verdana"/>
                <a:cs typeface="Verdana"/>
              </a:rPr>
              <a:t>to </a:t>
            </a:r>
            <a:r>
              <a:rPr dirty="0" sz="3000" spc="-15">
                <a:latin typeface="Verdana"/>
                <a:cs typeface="Verdana"/>
              </a:rPr>
              <a:t>improve </a:t>
            </a:r>
            <a:r>
              <a:rPr dirty="0" sz="3000" spc="-20">
                <a:latin typeface="Verdana"/>
                <a:cs typeface="Verdana"/>
              </a:rPr>
              <a:t>China’s  </a:t>
            </a:r>
            <a:r>
              <a:rPr dirty="0" sz="3000" spc="-5">
                <a:latin typeface="Verdana"/>
                <a:cs typeface="Verdana"/>
              </a:rPr>
              <a:t>productivity</a:t>
            </a:r>
            <a:r>
              <a:rPr dirty="0" sz="3000" spc="-20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performance.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782521"/>
            <a:ext cx="7587615" cy="27698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81965" marR="5080" indent="-469900">
              <a:lnSpc>
                <a:spcPct val="100000"/>
              </a:lnSpc>
              <a:spcBef>
                <a:spcPts val="100"/>
              </a:spcBef>
              <a:tabLst>
                <a:tab pos="3208020" algn="l"/>
              </a:tabLst>
            </a:pPr>
            <a:r>
              <a:rPr dirty="0" sz="3000">
                <a:solidFill>
                  <a:srgbClr val="CC0000"/>
                </a:solidFill>
                <a:latin typeface="Wingdings"/>
                <a:cs typeface="Wingdings"/>
              </a:rPr>
              <a:t></a:t>
            </a:r>
            <a:r>
              <a:rPr dirty="0" sz="300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dirty="0" sz="3000">
                <a:latin typeface="Verdana"/>
                <a:cs typeface="Verdana"/>
              </a:rPr>
              <a:t>First, </a:t>
            </a:r>
            <a:r>
              <a:rPr dirty="0" sz="3000" spc="-5">
                <a:latin typeface="Verdana"/>
                <a:cs typeface="Verdana"/>
              </a:rPr>
              <a:t>prolong the </a:t>
            </a:r>
            <a:r>
              <a:rPr dirty="0" sz="3000" spc="-10">
                <a:latin typeface="Verdana"/>
                <a:cs typeface="Verdana"/>
              </a:rPr>
              <a:t>demographic  </a:t>
            </a:r>
            <a:r>
              <a:rPr dirty="0" sz="3000" spc="-5">
                <a:latin typeface="Verdana"/>
                <a:cs typeface="Verdana"/>
              </a:rPr>
              <a:t>dividend.</a:t>
            </a:r>
            <a:r>
              <a:rPr dirty="0" sz="3000" spc="10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The	decline </a:t>
            </a:r>
            <a:r>
              <a:rPr dirty="0" sz="3000">
                <a:latin typeface="Verdana"/>
                <a:cs typeface="Verdana"/>
              </a:rPr>
              <a:t>in </a:t>
            </a:r>
            <a:r>
              <a:rPr dirty="0" sz="3000" spc="-5">
                <a:latin typeface="Verdana"/>
                <a:cs typeface="Verdana"/>
              </a:rPr>
              <a:t>the working  </a:t>
            </a:r>
            <a:r>
              <a:rPr dirty="0" sz="3000">
                <a:latin typeface="Verdana"/>
                <a:cs typeface="Verdana"/>
              </a:rPr>
              <a:t>age </a:t>
            </a:r>
            <a:r>
              <a:rPr dirty="0" sz="3000" spc="-5">
                <a:latin typeface="Verdana"/>
                <a:cs typeface="Verdana"/>
              </a:rPr>
              <a:t>population </a:t>
            </a:r>
            <a:r>
              <a:rPr dirty="0" sz="3000">
                <a:latin typeface="Verdana"/>
                <a:cs typeface="Verdana"/>
              </a:rPr>
              <a:t>will reduce </a:t>
            </a:r>
            <a:r>
              <a:rPr dirty="0" sz="3000" spc="-5">
                <a:latin typeface="Verdana"/>
                <a:cs typeface="Verdana"/>
              </a:rPr>
              <a:t>the </a:t>
            </a:r>
            <a:r>
              <a:rPr dirty="0" sz="3000">
                <a:latin typeface="Verdana"/>
                <a:cs typeface="Verdana"/>
              </a:rPr>
              <a:t>labor  force. In response, further efforts  should be made </a:t>
            </a:r>
            <a:r>
              <a:rPr dirty="0" sz="3000" spc="-5">
                <a:latin typeface="Verdana"/>
                <a:cs typeface="Verdana"/>
              </a:rPr>
              <a:t>to </a:t>
            </a:r>
            <a:r>
              <a:rPr dirty="0" sz="3000" spc="-15">
                <a:latin typeface="Verdana"/>
                <a:cs typeface="Verdana"/>
              </a:rPr>
              <a:t>improve </a:t>
            </a:r>
            <a:r>
              <a:rPr dirty="0" sz="3000" spc="-5">
                <a:latin typeface="Verdana"/>
                <a:cs typeface="Verdana"/>
              </a:rPr>
              <a:t>the </a:t>
            </a:r>
            <a:r>
              <a:rPr dirty="0" sz="3000" spc="-15">
                <a:latin typeface="Verdana"/>
                <a:cs typeface="Verdana"/>
              </a:rPr>
              <a:t>labor  </a:t>
            </a:r>
            <a:r>
              <a:rPr dirty="0" sz="3000">
                <a:latin typeface="Verdana"/>
                <a:cs typeface="Verdana"/>
              </a:rPr>
              <a:t>force </a:t>
            </a:r>
            <a:r>
              <a:rPr dirty="0" sz="3000" spc="-5">
                <a:latin typeface="Verdana"/>
                <a:cs typeface="Verdana"/>
              </a:rPr>
              <a:t>participation</a:t>
            </a:r>
            <a:r>
              <a:rPr dirty="0" sz="3000" spc="-25">
                <a:latin typeface="Verdana"/>
                <a:cs typeface="Verdana"/>
              </a:rPr>
              <a:t> </a:t>
            </a:r>
            <a:r>
              <a:rPr dirty="0" sz="3000" spc="-10">
                <a:latin typeface="Verdana"/>
                <a:cs typeface="Verdana"/>
              </a:rPr>
              <a:t>rate.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2331846"/>
            <a:ext cx="6232525" cy="19462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81965" indent="-469265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dirty="0" sz="3000" spc="-15">
                <a:latin typeface="Verdana"/>
                <a:cs typeface="Verdana"/>
              </a:rPr>
              <a:t>Reform</a:t>
            </a:r>
            <a:r>
              <a:rPr dirty="0" sz="3000" spc="-25">
                <a:latin typeface="Verdana"/>
                <a:cs typeface="Verdana"/>
              </a:rPr>
              <a:t> </a:t>
            </a:r>
            <a:r>
              <a:rPr dirty="0" sz="3000">
                <a:latin typeface="Verdana"/>
                <a:cs typeface="Verdana"/>
              </a:rPr>
              <a:t>of</a:t>
            </a:r>
            <a:endParaRPr sz="3000">
              <a:latin typeface="Verdana"/>
              <a:cs typeface="Verdana"/>
            </a:endParaRPr>
          </a:p>
          <a:p>
            <a:pPr marL="481965">
              <a:lnSpc>
                <a:spcPct val="100000"/>
              </a:lnSpc>
            </a:pPr>
            <a:r>
              <a:rPr dirty="0" sz="3000" spc="-5">
                <a:latin typeface="Verdana"/>
                <a:cs typeface="Verdana"/>
              </a:rPr>
              <a:t>the </a:t>
            </a:r>
            <a:r>
              <a:rPr dirty="0" sz="3000" i="1">
                <a:latin typeface="Verdana"/>
                <a:cs typeface="Verdana"/>
              </a:rPr>
              <a:t>hukou</a:t>
            </a:r>
            <a:r>
              <a:rPr dirty="0" sz="3000" spc="-75" i="1">
                <a:latin typeface="Verdana"/>
                <a:cs typeface="Verdana"/>
              </a:rPr>
              <a:t> </a:t>
            </a:r>
            <a:r>
              <a:rPr dirty="0" sz="3000">
                <a:latin typeface="Verdana"/>
                <a:cs typeface="Verdana"/>
              </a:rPr>
              <a:t>system.(280million</a:t>
            </a:r>
            <a:endParaRPr sz="3000">
              <a:latin typeface="Verdana"/>
              <a:cs typeface="Verdana"/>
            </a:endParaRPr>
          </a:p>
          <a:p>
            <a:pPr marL="481965">
              <a:lnSpc>
                <a:spcPct val="100000"/>
              </a:lnSpc>
            </a:pPr>
            <a:r>
              <a:rPr dirty="0" sz="3000" spc="-5">
                <a:latin typeface="Verdana"/>
                <a:cs typeface="Verdana"/>
              </a:rPr>
              <a:t>migrant</a:t>
            </a:r>
            <a:r>
              <a:rPr dirty="0" sz="3000" spc="-35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workers)</a:t>
            </a:r>
            <a:endParaRPr sz="3000">
              <a:latin typeface="Verdana"/>
              <a:cs typeface="Verdana"/>
            </a:endParaRPr>
          </a:p>
          <a:p>
            <a:pPr marL="481965" indent="-469265">
              <a:lnSpc>
                <a:spcPct val="100000"/>
              </a:lnSpc>
              <a:spcBef>
                <a:spcPts val="720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dirty="0" sz="3000" spc="-5">
                <a:latin typeface="Verdana"/>
                <a:cs typeface="Verdana"/>
              </a:rPr>
              <a:t>Guest workers, </a:t>
            </a:r>
            <a:r>
              <a:rPr dirty="0" sz="3000">
                <a:latin typeface="Verdana"/>
                <a:cs typeface="Verdana"/>
              </a:rPr>
              <a:t>not</a:t>
            </a:r>
            <a:r>
              <a:rPr dirty="0" sz="3000" spc="-80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residents.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48816" y="2391943"/>
            <a:ext cx="6224270" cy="1489075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algn="ctr" marL="5715">
              <a:lnSpc>
                <a:spcPct val="100000"/>
              </a:lnSpc>
              <a:spcBef>
                <a:spcPts val="1060"/>
              </a:spcBef>
            </a:pPr>
            <a:r>
              <a:rPr dirty="0" sz="4000" spc="-10">
                <a:latin typeface="Verdana"/>
                <a:cs typeface="Verdana"/>
              </a:rPr>
              <a:t>Can </a:t>
            </a:r>
            <a:r>
              <a:rPr dirty="0" sz="4000" spc="-15">
                <a:latin typeface="Verdana"/>
                <a:cs typeface="Verdana"/>
              </a:rPr>
              <a:t>China</a:t>
            </a:r>
            <a:r>
              <a:rPr dirty="0" sz="4000" spc="-5">
                <a:latin typeface="Verdana"/>
                <a:cs typeface="Verdana"/>
              </a:rPr>
              <a:t> </a:t>
            </a:r>
            <a:r>
              <a:rPr dirty="0" sz="4000" spc="-20">
                <a:latin typeface="Verdana"/>
                <a:cs typeface="Verdana"/>
              </a:rPr>
              <a:t>avoid</a:t>
            </a:r>
            <a:endParaRPr sz="400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965"/>
              </a:spcBef>
            </a:pPr>
            <a:r>
              <a:rPr dirty="0" sz="4000" spc="-10">
                <a:latin typeface="Verdana"/>
                <a:cs typeface="Verdana"/>
              </a:rPr>
              <a:t>the </a:t>
            </a:r>
            <a:r>
              <a:rPr dirty="0" sz="4000" spc="-5">
                <a:latin typeface="Verdana"/>
                <a:cs typeface="Verdana"/>
              </a:rPr>
              <a:t>middle </a:t>
            </a:r>
            <a:r>
              <a:rPr dirty="0" sz="4000" spc="-20">
                <a:latin typeface="Verdana"/>
                <a:cs typeface="Verdana"/>
              </a:rPr>
              <a:t>income</a:t>
            </a:r>
            <a:r>
              <a:rPr dirty="0" sz="4000" spc="15">
                <a:latin typeface="Verdana"/>
                <a:cs typeface="Verdana"/>
              </a:rPr>
              <a:t> </a:t>
            </a:r>
            <a:r>
              <a:rPr dirty="0" sz="4000" spc="-20">
                <a:latin typeface="Verdana"/>
                <a:cs typeface="Verdana"/>
              </a:rPr>
              <a:t>trap?</a:t>
            </a:r>
            <a:endParaRPr sz="40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67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727"/>
                </a:moveTo>
                <a:lnTo>
                  <a:pt x="4655566" y="109727"/>
                </a:lnTo>
                <a:lnTo>
                  <a:pt x="4655566" y="0"/>
                </a:lnTo>
                <a:lnTo>
                  <a:pt x="0" y="0"/>
                </a:lnTo>
                <a:lnTo>
                  <a:pt x="0" y="10972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09600" y="1566672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 h="0">
                <a:moveTo>
                  <a:pt x="0" y="0"/>
                </a:moveTo>
                <a:lnTo>
                  <a:pt x="7958328" y="0"/>
                </a:lnTo>
              </a:path>
            </a:pathLst>
          </a:custGeom>
          <a:ln w="9144">
            <a:solidFill>
              <a:srgbClr val="CC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 h="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879094"/>
            <a:ext cx="5139055" cy="60515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Increase </a:t>
            </a:r>
            <a:r>
              <a:rPr dirty="0" spc="-5"/>
              <a:t>fertility</a:t>
            </a:r>
            <a:r>
              <a:rPr dirty="0" spc="-75"/>
              <a:t> </a:t>
            </a:r>
            <a:r>
              <a:rPr dirty="0" spc="-20"/>
              <a:t>rate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562025" rIns="0" bIns="0" rtlCol="0" vert="horz">
            <a:spAutoFit/>
          </a:bodyPr>
          <a:lstStyle/>
          <a:p>
            <a:pPr marL="530225" marR="5080" indent="-4699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CC0000"/>
                </a:solidFill>
                <a:latin typeface="Wingdings"/>
                <a:cs typeface="Wingdings"/>
              </a:rPr>
              <a:t></a:t>
            </a:r>
            <a:r>
              <a:rPr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dirty="0" spc="-20"/>
              <a:t>China’s </a:t>
            </a:r>
            <a:r>
              <a:rPr dirty="0" spc="-5"/>
              <a:t>total </a:t>
            </a:r>
            <a:r>
              <a:rPr dirty="0"/>
              <a:t>fertility </a:t>
            </a:r>
            <a:r>
              <a:rPr dirty="0" spc="-15"/>
              <a:t>rate </a:t>
            </a:r>
            <a:r>
              <a:rPr dirty="0"/>
              <a:t>is  </a:t>
            </a:r>
            <a:r>
              <a:rPr dirty="0" spc="-5"/>
              <a:t>dangerously </a:t>
            </a:r>
            <a:r>
              <a:rPr dirty="0" spc="-25"/>
              <a:t>low. </a:t>
            </a:r>
            <a:r>
              <a:rPr dirty="0" spc="-15"/>
              <a:t>At </a:t>
            </a:r>
            <a:r>
              <a:rPr dirty="0"/>
              <a:t>1.4 </a:t>
            </a:r>
            <a:r>
              <a:rPr dirty="0" spc="-5"/>
              <a:t>children per  woman, </a:t>
            </a:r>
            <a:r>
              <a:rPr dirty="0"/>
              <a:t>it is close </a:t>
            </a:r>
            <a:r>
              <a:rPr dirty="0" spc="-5"/>
              <a:t>to the ‘low </a:t>
            </a:r>
            <a:r>
              <a:rPr dirty="0"/>
              <a:t>fertility  </a:t>
            </a:r>
            <a:r>
              <a:rPr dirty="0" spc="-10"/>
              <a:t>trap’ </a:t>
            </a:r>
            <a:r>
              <a:rPr dirty="0" spc="-5"/>
              <a:t>level </a:t>
            </a:r>
            <a:r>
              <a:rPr dirty="0"/>
              <a:t>of 1.3 </a:t>
            </a:r>
            <a:r>
              <a:rPr dirty="0" spc="-5"/>
              <a:t>children per woman,  below which </a:t>
            </a:r>
            <a:r>
              <a:rPr dirty="0"/>
              <a:t>it </a:t>
            </a:r>
            <a:r>
              <a:rPr dirty="0" spc="-5"/>
              <a:t>has </a:t>
            </a:r>
            <a:r>
              <a:rPr dirty="0"/>
              <a:t>historically </a:t>
            </a:r>
            <a:r>
              <a:rPr dirty="0" spc="-5"/>
              <a:t>been  impossible </a:t>
            </a:r>
            <a:r>
              <a:rPr dirty="0"/>
              <a:t>for </a:t>
            </a:r>
            <a:r>
              <a:rPr dirty="0" spc="-5"/>
              <a:t>countries to </a:t>
            </a:r>
            <a:r>
              <a:rPr dirty="0"/>
              <a:t>return </a:t>
            </a:r>
            <a:r>
              <a:rPr dirty="0" spc="-5"/>
              <a:t>to  replacement </a:t>
            </a:r>
            <a:r>
              <a:rPr dirty="0" spc="-10"/>
              <a:t>levels </a:t>
            </a:r>
            <a:r>
              <a:rPr dirty="0"/>
              <a:t>of</a:t>
            </a:r>
            <a:r>
              <a:rPr dirty="0" spc="-15"/>
              <a:t> </a:t>
            </a:r>
            <a:r>
              <a:rPr dirty="0" spc="-30"/>
              <a:t>fertility.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782521"/>
            <a:ext cx="7809865" cy="23126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81965" marR="5080" indent="-469900">
              <a:lnSpc>
                <a:spcPct val="100000"/>
              </a:lnSpc>
              <a:spcBef>
                <a:spcPts val="100"/>
              </a:spcBef>
            </a:pPr>
            <a:r>
              <a:rPr dirty="0" sz="3000">
                <a:solidFill>
                  <a:srgbClr val="CC0000"/>
                </a:solidFill>
                <a:latin typeface="Wingdings"/>
                <a:cs typeface="Wingdings"/>
              </a:rPr>
              <a:t></a:t>
            </a:r>
            <a:r>
              <a:rPr dirty="0" sz="300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dirty="0" sz="3000" spc="-15">
                <a:latin typeface="Verdana"/>
                <a:cs typeface="Verdana"/>
              </a:rPr>
              <a:t>Recent </a:t>
            </a:r>
            <a:r>
              <a:rPr dirty="0" sz="3000">
                <a:latin typeface="Verdana"/>
                <a:cs typeface="Verdana"/>
              </a:rPr>
              <a:t>reforms </a:t>
            </a:r>
            <a:r>
              <a:rPr dirty="0" sz="3000" spc="-5">
                <a:latin typeface="Verdana"/>
                <a:cs typeface="Verdana"/>
              </a:rPr>
              <a:t>to </a:t>
            </a:r>
            <a:r>
              <a:rPr dirty="0" sz="3000">
                <a:latin typeface="Verdana"/>
                <a:cs typeface="Verdana"/>
              </a:rPr>
              <a:t>the </a:t>
            </a:r>
            <a:r>
              <a:rPr dirty="0" sz="3000" spc="-5">
                <a:latin typeface="Verdana"/>
                <a:cs typeface="Verdana"/>
              </a:rPr>
              <a:t>population  </a:t>
            </a:r>
            <a:r>
              <a:rPr dirty="0" sz="3000" spc="-45">
                <a:latin typeface="Verdana"/>
                <a:cs typeface="Verdana"/>
              </a:rPr>
              <a:t>policy, </a:t>
            </a:r>
            <a:r>
              <a:rPr dirty="0" sz="3000">
                <a:latin typeface="Verdana"/>
                <a:cs typeface="Verdana"/>
              </a:rPr>
              <a:t>especially allowing all couples  </a:t>
            </a:r>
            <a:r>
              <a:rPr dirty="0" sz="3000" spc="-5">
                <a:latin typeface="Verdana"/>
                <a:cs typeface="Verdana"/>
              </a:rPr>
              <a:t>to </a:t>
            </a:r>
            <a:r>
              <a:rPr dirty="0" sz="3000" spc="-15">
                <a:latin typeface="Verdana"/>
                <a:cs typeface="Verdana"/>
              </a:rPr>
              <a:t>have </a:t>
            </a:r>
            <a:r>
              <a:rPr dirty="0" sz="3000" spc="-5">
                <a:latin typeface="Verdana"/>
                <a:cs typeface="Verdana"/>
              </a:rPr>
              <a:t>two children, can be </a:t>
            </a:r>
            <a:r>
              <a:rPr dirty="0" sz="3000">
                <a:latin typeface="Verdana"/>
                <a:cs typeface="Verdana"/>
              </a:rPr>
              <a:t>expected  </a:t>
            </a:r>
            <a:r>
              <a:rPr dirty="0" sz="3000" spc="-5">
                <a:latin typeface="Verdana"/>
                <a:cs typeface="Verdana"/>
              </a:rPr>
              <a:t>to </a:t>
            </a:r>
            <a:r>
              <a:rPr dirty="0" sz="3000" spc="-15">
                <a:latin typeface="Verdana"/>
                <a:cs typeface="Verdana"/>
              </a:rPr>
              <a:t>have </a:t>
            </a:r>
            <a:r>
              <a:rPr dirty="0" sz="3000">
                <a:latin typeface="Verdana"/>
                <a:cs typeface="Verdana"/>
              </a:rPr>
              <a:t>some </a:t>
            </a:r>
            <a:r>
              <a:rPr dirty="0" sz="3000" spc="-5">
                <a:latin typeface="Verdana"/>
                <a:cs typeface="Verdana"/>
              </a:rPr>
              <a:t>effect </a:t>
            </a:r>
            <a:r>
              <a:rPr dirty="0" sz="3000">
                <a:latin typeface="Verdana"/>
                <a:cs typeface="Verdana"/>
              </a:rPr>
              <a:t>on </a:t>
            </a:r>
            <a:r>
              <a:rPr dirty="0" sz="3000" spc="-10">
                <a:latin typeface="Verdana"/>
                <a:cs typeface="Verdana"/>
              </a:rPr>
              <a:t>raising  </a:t>
            </a:r>
            <a:r>
              <a:rPr dirty="0" sz="3000" spc="-30">
                <a:latin typeface="Verdana"/>
                <a:cs typeface="Verdana"/>
              </a:rPr>
              <a:t>fertility, </a:t>
            </a:r>
            <a:r>
              <a:rPr dirty="0" sz="3000">
                <a:latin typeface="Verdana"/>
                <a:cs typeface="Verdana"/>
              </a:rPr>
              <a:t>or at least </a:t>
            </a:r>
            <a:r>
              <a:rPr dirty="0" sz="3000" spc="-10">
                <a:latin typeface="Verdana"/>
                <a:cs typeface="Verdana"/>
              </a:rPr>
              <a:t>delay </a:t>
            </a:r>
            <a:r>
              <a:rPr dirty="0" sz="3000" spc="-5">
                <a:latin typeface="Verdana"/>
                <a:cs typeface="Verdana"/>
              </a:rPr>
              <a:t>its</a:t>
            </a:r>
            <a:r>
              <a:rPr dirty="0" sz="3000" spc="-80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decrease.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69364" y="1752600"/>
            <a:ext cx="5594603" cy="426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5000" y="1752600"/>
            <a:ext cx="5638800" cy="4572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782521"/>
            <a:ext cx="7313930" cy="27698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81965" marR="5080" indent="-469900">
              <a:lnSpc>
                <a:spcPct val="100000"/>
              </a:lnSpc>
              <a:spcBef>
                <a:spcPts val="100"/>
              </a:spcBef>
            </a:pPr>
            <a:r>
              <a:rPr dirty="0" sz="3000">
                <a:solidFill>
                  <a:srgbClr val="CC0000"/>
                </a:solidFill>
                <a:latin typeface="Wingdings"/>
                <a:cs typeface="Wingdings"/>
              </a:rPr>
              <a:t></a:t>
            </a:r>
            <a:r>
              <a:rPr dirty="0" sz="300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dirty="0" sz="3000">
                <a:latin typeface="Verdana"/>
                <a:cs typeface="Verdana"/>
              </a:rPr>
              <a:t>Allowing </a:t>
            </a:r>
            <a:r>
              <a:rPr dirty="0" sz="3000" spc="-5">
                <a:latin typeface="Verdana"/>
                <a:cs typeface="Verdana"/>
              </a:rPr>
              <a:t>families to </a:t>
            </a:r>
            <a:r>
              <a:rPr dirty="0" sz="3000" spc="-20">
                <a:latin typeface="Verdana"/>
                <a:cs typeface="Verdana"/>
              </a:rPr>
              <a:t>have </a:t>
            </a:r>
            <a:r>
              <a:rPr dirty="0" sz="3000">
                <a:latin typeface="Verdana"/>
                <a:cs typeface="Verdana"/>
              </a:rPr>
              <a:t>more  </a:t>
            </a:r>
            <a:r>
              <a:rPr dirty="0" sz="3000" spc="-5">
                <a:latin typeface="Verdana"/>
                <a:cs typeface="Verdana"/>
              </a:rPr>
              <a:t>children alone </a:t>
            </a:r>
            <a:r>
              <a:rPr dirty="0" sz="3000">
                <a:latin typeface="Verdana"/>
                <a:cs typeface="Verdana"/>
              </a:rPr>
              <a:t>is not adequate.  </a:t>
            </a:r>
            <a:r>
              <a:rPr dirty="0" sz="3000" spc="-5">
                <a:latin typeface="Verdana"/>
                <a:cs typeface="Verdana"/>
              </a:rPr>
              <a:t>Complementary policies </a:t>
            </a:r>
            <a:r>
              <a:rPr dirty="0" sz="3000">
                <a:latin typeface="Verdana"/>
                <a:cs typeface="Verdana"/>
              </a:rPr>
              <a:t>in </a:t>
            </a:r>
            <a:r>
              <a:rPr dirty="0" sz="3000" spc="-5">
                <a:latin typeface="Verdana"/>
                <a:cs typeface="Verdana"/>
              </a:rPr>
              <a:t>the  provision </a:t>
            </a:r>
            <a:r>
              <a:rPr dirty="0" sz="3000">
                <a:latin typeface="Verdana"/>
                <a:cs typeface="Verdana"/>
              </a:rPr>
              <a:t>of </a:t>
            </a:r>
            <a:r>
              <a:rPr dirty="0" sz="3000" spc="-5">
                <a:latin typeface="Verdana"/>
                <a:cs typeface="Verdana"/>
              </a:rPr>
              <a:t>public services </a:t>
            </a:r>
            <a:r>
              <a:rPr dirty="0" sz="3000">
                <a:latin typeface="Verdana"/>
                <a:cs typeface="Verdana"/>
              </a:rPr>
              <a:t>are also  needed </a:t>
            </a:r>
            <a:r>
              <a:rPr dirty="0" sz="3000" spc="-5">
                <a:latin typeface="Verdana"/>
                <a:cs typeface="Verdana"/>
              </a:rPr>
              <a:t>to mitigate the burdens </a:t>
            </a:r>
            <a:r>
              <a:rPr dirty="0" sz="3000">
                <a:latin typeface="Verdana"/>
                <a:cs typeface="Verdana"/>
              </a:rPr>
              <a:t>of  families in </a:t>
            </a:r>
            <a:r>
              <a:rPr dirty="0" sz="3000" spc="-10">
                <a:latin typeface="Verdana"/>
                <a:cs typeface="Verdana"/>
              </a:rPr>
              <a:t>raising</a:t>
            </a:r>
            <a:r>
              <a:rPr dirty="0" sz="3000" spc="-45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children.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782521"/>
            <a:ext cx="7653655" cy="13982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81965" marR="5080" indent="-469900">
              <a:lnSpc>
                <a:spcPct val="100000"/>
              </a:lnSpc>
              <a:spcBef>
                <a:spcPts val="100"/>
              </a:spcBef>
            </a:pPr>
            <a:r>
              <a:rPr dirty="0" sz="3000">
                <a:solidFill>
                  <a:srgbClr val="CC0000"/>
                </a:solidFill>
                <a:latin typeface="Wingdings"/>
                <a:cs typeface="Wingdings"/>
              </a:rPr>
              <a:t></a:t>
            </a:r>
            <a:r>
              <a:rPr dirty="0" sz="300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dirty="0" sz="3000" spc="-10">
                <a:latin typeface="Verdana"/>
                <a:cs typeface="Verdana"/>
              </a:rPr>
              <a:t>Raising </a:t>
            </a:r>
            <a:r>
              <a:rPr dirty="0" sz="3000" spc="-5">
                <a:latin typeface="Verdana"/>
                <a:cs typeface="Verdana"/>
              </a:rPr>
              <a:t>the retirement </a:t>
            </a:r>
            <a:r>
              <a:rPr dirty="0" sz="3000">
                <a:latin typeface="Verdana"/>
                <a:cs typeface="Verdana"/>
              </a:rPr>
              <a:t>age </a:t>
            </a:r>
            <a:r>
              <a:rPr dirty="0" sz="3000" spc="-5">
                <a:latin typeface="Verdana"/>
                <a:cs typeface="Verdana"/>
              </a:rPr>
              <a:t>could </a:t>
            </a:r>
            <a:r>
              <a:rPr dirty="0" sz="3000">
                <a:latin typeface="Verdana"/>
                <a:cs typeface="Verdana"/>
              </a:rPr>
              <a:t>also  </a:t>
            </a:r>
            <a:r>
              <a:rPr dirty="0" sz="3000" spc="-5">
                <a:latin typeface="Verdana"/>
                <a:cs typeface="Verdana"/>
              </a:rPr>
              <a:t>put </a:t>
            </a:r>
            <a:r>
              <a:rPr dirty="0" sz="3000">
                <a:latin typeface="Verdana"/>
                <a:cs typeface="Verdana"/>
              </a:rPr>
              <a:t>off </a:t>
            </a:r>
            <a:r>
              <a:rPr dirty="0" sz="3000" spc="-20">
                <a:latin typeface="Verdana"/>
                <a:cs typeface="Verdana"/>
              </a:rPr>
              <a:t>China’s </a:t>
            </a:r>
            <a:r>
              <a:rPr dirty="0" sz="3000" spc="-10">
                <a:latin typeface="Verdana"/>
                <a:cs typeface="Verdana"/>
              </a:rPr>
              <a:t>demographic  </a:t>
            </a:r>
            <a:r>
              <a:rPr dirty="0" sz="3000">
                <a:latin typeface="Verdana"/>
                <a:cs typeface="Verdana"/>
              </a:rPr>
              <a:t>headwinds.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67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727"/>
                </a:moveTo>
                <a:lnTo>
                  <a:pt x="4655566" y="109727"/>
                </a:lnTo>
                <a:lnTo>
                  <a:pt x="4655566" y="0"/>
                </a:lnTo>
                <a:lnTo>
                  <a:pt x="0" y="0"/>
                </a:lnTo>
                <a:lnTo>
                  <a:pt x="0" y="10972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09600" y="1566672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 h="0">
                <a:moveTo>
                  <a:pt x="0" y="0"/>
                </a:moveTo>
                <a:lnTo>
                  <a:pt x="7958328" y="0"/>
                </a:lnTo>
              </a:path>
            </a:pathLst>
          </a:custGeom>
          <a:ln w="9144">
            <a:solidFill>
              <a:srgbClr val="CC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 h="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879094"/>
            <a:ext cx="5564505" cy="60515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Improving</a:t>
            </a:r>
            <a:r>
              <a:rPr dirty="0" spc="-45"/>
              <a:t> </a:t>
            </a:r>
            <a:r>
              <a:rPr dirty="0" spc="-5"/>
              <a:t>productivity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  <p:sp>
        <p:nvSpPr>
          <p:cNvPr id="6" name="object 6"/>
          <p:cNvSpPr txBox="1"/>
          <p:nvPr/>
        </p:nvSpPr>
        <p:spPr>
          <a:xfrm>
            <a:off x="645668" y="1690688"/>
            <a:ext cx="7808595" cy="341058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481965" indent="-469265">
              <a:lnSpc>
                <a:spcPct val="100000"/>
              </a:lnSpc>
              <a:spcBef>
                <a:spcPts val="825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dirty="0" sz="3000" spc="-10">
                <a:latin typeface="Verdana"/>
                <a:cs typeface="Verdana"/>
              </a:rPr>
              <a:t>Resource</a:t>
            </a:r>
            <a:r>
              <a:rPr dirty="0" sz="3000" spc="-20">
                <a:latin typeface="Verdana"/>
                <a:cs typeface="Verdana"/>
              </a:rPr>
              <a:t> </a:t>
            </a:r>
            <a:r>
              <a:rPr dirty="0" sz="3000">
                <a:latin typeface="Verdana"/>
                <a:cs typeface="Verdana"/>
              </a:rPr>
              <a:t>reallocation:</a:t>
            </a:r>
            <a:endParaRPr sz="3000">
              <a:latin typeface="Verdana"/>
              <a:cs typeface="Verdana"/>
            </a:endParaRPr>
          </a:p>
          <a:p>
            <a:pPr marL="481965" marR="5080" indent="-469265">
              <a:lnSpc>
                <a:spcPct val="100000"/>
              </a:lnSpc>
              <a:spcBef>
                <a:spcPts val="720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dirty="0" sz="3000">
                <a:latin typeface="Verdana"/>
                <a:cs typeface="Verdana"/>
              </a:rPr>
              <a:t>Labor </a:t>
            </a:r>
            <a:r>
              <a:rPr dirty="0" sz="3000" spc="-5">
                <a:latin typeface="Verdana"/>
                <a:cs typeface="Verdana"/>
              </a:rPr>
              <a:t>productivity </a:t>
            </a:r>
            <a:r>
              <a:rPr dirty="0" sz="3000" spc="-10">
                <a:latin typeface="Verdana"/>
                <a:cs typeface="Verdana"/>
              </a:rPr>
              <a:t>was </a:t>
            </a:r>
            <a:r>
              <a:rPr dirty="0" sz="3000">
                <a:latin typeface="Verdana"/>
                <a:cs typeface="Verdana"/>
              </a:rPr>
              <a:t>one of </a:t>
            </a:r>
            <a:r>
              <a:rPr dirty="0" sz="3000" spc="-5">
                <a:latin typeface="Verdana"/>
                <a:cs typeface="Verdana"/>
              </a:rPr>
              <a:t>the  </a:t>
            </a:r>
            <a:r>
              <a:rPr dirty="0" sz="3000">
                <a:latin typeface="Verdana"/>
                <a:cs typeface="Verdana"/>
              </a:rPr>
              <a:t>most important factors </a:t>
            </a:r>
            <a:r>
              <a:rPr dirty="0" sz="3000" spc="-5">
                <a:latin typeface="Verdana"/>
                <a:cs typeface="Verdana"/>
              </a:rPr>
              <a:t>that </a:t>
            </a:r>
            <a:r>
              <a:rPr dirty="0" sz="3000" spc="-15">
                <a:latin typeface="Verdana"/>
                <a:cs typeface="Verdana"/>
              </a:rPr>
              <a:t>drove  </a:t>
            </a:r>
            <a:r>
              <a:rPr dirty="0" sz="3000" spc="-20">
                <a:latin typeface="Verdana"/>
                <a:cs typeface="Verdana"/>
              </a:rPr>
              <a:t>China’s </a:t>
            </a:r>
            <a:r>
              <a:rPr dirty="0" sz="3000" spc="-10">
                <a:latin typeface="Verdana"/>
                <a:cs typeface="Verdana"/>
              </a:rPr>
              <a:t>rapid </a:t>
            </a:r>
            <a:r>
              <a:rPr dirty="0" sz="3000" spc="-5">
                <a:latin typeface="Verdana"/>
                <a:cs typeface="Verdana"/>
              </a:rPr>
              <a:t>growth. </a:t>
            </a:r>
            <a:r>
              <a:rPr dirty="0" sz="3000">
                <a:latin typeface="Verdana"/>
                <a:cs typeface="Verdana"/>
              </a:rPr>
              <a:t>It </a:t>
            </a:r>
            <a:r>
              <a:rPr dirty="0" sz="3000" spc="-10">
                <a:latin typeface="Verdana"/>
                <a:cs typeface="Verdana"/>
              </a:rPr>
              <a:t>was </a:t>
            </a:r>
            <a:r>
              <a:rPr dirty="0" sz="3000" spc="-5">
                <a:latin typeface="Verdana"/>
                <a:cs typeface="Verdana"/>
              </a:rPr>
              <a:t>improved  </a:t>
            </a:r>
            <a:r>
              <a:rPr dirty="0" sz="3000">
                <a:latin typeface="Verdana"/>
                <a:cs typeface="Verdana"/>
              </a:rPr>
              <a:t>mainly </a:t>
            </a:r>
            <a:r>
              <a:rPr dirty="0" sz="3000" spc="-5">
                <a:latin typeface="Verdana"/>
                <a:cs typeface="Verdana"/>
              </a:rPr>
              <a:t>through </a:t>
            </a:r>
            <a:r>
              <a:rPr dirty="0" sz="3000">
                <a:latin typeface="Verdana"/>
                <a:cs typeface="Verdana"/>
              </a:rPr>
              <a:t>resource</a:t>
            </a:r>
            <a:r>
              <a:rPr dirty="0" sz="3000" spc="-50">
                <a:latin typeface="Verdana"/>
                <a:cs typeface="Verdana"/>
              </a:rPr>
              <a:t> </a:t>
            </a:r>
            <a:r>
              <a:rPr dirty="0" sz="3000">
                <a:latin typeface="Verdana"/>
                <a:cs typeface="Verdana"/>
              </a:rPr>
              <a:t>reallocation</a:t>
            </a:r>
            <a:endParaRPr sz="3000">
              <a:latin typeface="Verdana"/>
              <a:cs typeface="Verdana"/>
            </a:endParaRPr>
          </a:p>
          <a:p>
            <a:pPr marL="481965">
              <a:lnSpc>
                <a:spcPct val="100000"/>
              </a:lnSpc>
              <a:spcBef>
                <a:spcPts val="5"/>
              </a:spcBef>
            </a:pPr>
            <a:r>
              <a:rPr dirty="0" sz="3000">
                <a:latin typeface="Verdana"/>
                <a:cs typeface="Verdana"/>
              </a:rPr>
              <a:t>— labor </a:t>
            </a:r>
            <a:r>
              <a:rPr dirty="0" sz="3000" spc="-5">
                <a:latin typeface="Verdana"/>
                <a:cs typeface="Verdana"/>
              </a:rPr>
              <a:t>migration </a:t>
            </a:r>
            <a:r>
              <a:rPr dirty="0" sz="3000">
                <a:latin typeface="Verdana"/>
                <a:cs typeface="Verdana"/>
              </a:rPr>
              <a:t>from </a:t>
            </a:r>
            <a:r>
              <a:rPr dirty="0" sz="3000" spc="-10">
                <a:latin typeface="Verdana"/>
                <a:cs typeface="Verdana"/>
              </a:rPr>
              <a:t>rural </a:t>
            </a:r>
            <a:r>
              <a:rPr dirty="0" sz="3000" spc="-5">
                <a:latin typeface="Verdana"/>
                <a:cs typeface="Verdana"/>
              </a:rPr>
              <a:t>to</a:t>
            </a:r>
            <a:r>
              <a:rPr dirty="0" sz="3000" spc="-90">
                <a:latin typeface="Verdana"/>
                <a:cs typeface="Verdana"/>
              </a:rPr>
              <a:t> </a:t>
            </a:r>
            <a:r>
              <a:rPr dirty="0" sz="3000">
                <a:latin typeface="Verdana"/>
                <a:cs typeface="Verdana"/>
              </a:rPr>
              <a:t>urban</a:t>
            </a:r>
            <a:endParaRPr sz="3000">
              <a:latin typeface="Verdana"/>
              <a:cs typeface="Verdana"/>
            </a:endParaRPr>
          </a:p>
          <a:p>
            <a:pPr marL="481965">
              <a:lnSpc>
                <a:spcPct val="100000"/>
              </a:lnSpc>
            </a:pPr>
            <a:r>
              <a:rPr dirty="0" sz="3000" spc="-5">
                <a:latin typeface="Verdana"/>
                <a:cs typeface="Verdana"/>
              </a:rPr>
              <a:t>sectors.</a:t>
            </a:r>
            <a:endParaRPr sz="3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782521"/>
            <a:ext cx="7739380" cy="18554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81965" marR="5080" indent="-469900">
              <a:lnSpc>
                <a:spcPct val="100000"/>
              </a:lnSpc>
              <a:spcBef>
                <a:spcPts val="100"/>
              </a:spcBef>
            </a:pPr>
            <a:r>
              <a:rPr dirty="0" sz="3000">
                <a:solidFill>
                  <a:srgbClr val="CC0000"/>
                </a:solidFill>
                <a:latin typeface="Wingdings"/>
                <a:cs typeface="Wingdings"/>
              </a:rPr>
              <a:t></a:t>
            </a:r>
            <a:r>
              <a:rPr dirty="0" sz="300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Verdana"/>
                <a:cs typeface="Verdana"/>
              </a:rPr>
              <a:t>There </a:t>
            </a:r>
            <a:r>
              <a:rPr dirty="0" sz="3000">
                <a:latin typeface="Verdana"/>
                <a:cs typeface="Verdana"/>
              </a:rPr>
              <a:t>is </a:t>
            </a:r>
            <a:r>
              <a:rPr dirty="0" sz="3000" spc="-5">
                <a:latin typeface="Verdana"/>
                <a:cs typeface="Verdana"/>
              </a:rPr>
              <a:t>still big potential </a:t>
            </a:r>
            <a:r>
              <a:rPr dirty="0" sz="3000">
                <a:latin typeface="Verdana"/>
                <a:cs typeface="Verdana"/>
              </a:rPr>
              <a:t>for </a:t>
            </a:r>
            <a:r>
              <a:rPr dirty="0" sz="3000" spc="-5">
                <a:latin typeface="Verdana"/>
                <a:cs typeface="Verdana"/>
              </a:rPr>
              <a:t>China to  </a:t>
            </a:r>
            <a:r>
              <a:rPr dirty="0" sz="3000">
                <a:latin typeface="Verdana"/>
                <a:cs typeface="Verdana"/>
              </a:rPr>
              <a:t>narrow </a:t>
            </a:r>
            <a:r>
              <a:rPr dirty="0" sz="3000" spc="-5">
                <a:latin typeface="Verdana"/>
                <a:cs typeface="Verdana"/>
              </a:rPr>
              <a:t>the gap with developed  </a:t>
            </a:r>
            <a:r>
              <a:rPr dirty="0" sz="3000">
                <a:latin typeface="Verdana"/>
                <a:cs typeface="Verdana"/>
              </a:rPr>
              <a:t>countries </a:t>
            </a:r>
            <a:r>
              <a:rPr dirty="0" sz="3000" spc="-10">
                <a:latin typeface="Verdana"/>
                <a:cs typeface="Verdana"/>
              </a:rPr>
              <a:t>in </a:t>
            </a:r>
            <a:r>
              <a:rPr dirty="0" sz="3000" spc="-5">
                <a:latin typeface="Verdana"/>
                <a:cs typeface="Verdana"/>
              </a:rPr>
              <a:t>its share </a:t>
            </a:r>
            <a:r>
              <a:rPr dirty="0" sz="3000">
                <a:latin typeface="Verdana"/>
                <a:cs typeface="Verdana"/>
              </a:rPr>
              <a:t>of </a:t>
            </a:r>
            <a:r>
              <a:rPr dirty="0" sz="3000" spc="-5">
                <a:latin typeface="Verdana"/>
                <a:cs typeface="Verdana"/>
              </a:rPr>
              <a:t>agricultural  </a:t>
            </a:r>
            <a:r>
              <a:rPr dirty="0" sz="3000" spc="-70">
                <a:latin typeface="Verdana"/>
                <a:cs typeface="Verdana"/>
              </a:rPr>
              <a:t>labor.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782521"/>
            <a:ext cx="7797165" cy="34099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81965" marR="5080" indent="-469265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dirty="0" sz="3000" spc="-5">
                <a:latin typeface="Verdana"/>
                <a:cs typeface="Verdana"/>
              </a:rPr>
              <a:t>Reallocation </a:t>
            </a:r>
            <a:r>
              <a:rPr dirty="0" sz="3000">
                <a:latin typeface="Verdana"/>
                <a:cs typeface="Verdana"/>
              </a:rPr>
              <a:t>of resources </a:t>
            </a:r>
            <a:r>
              <a:rPr dirty="0" sz="3000" spc="-5">
                <a:latin typeface="Verdana"/>
                <a:cs typeface="Verdana"/>
              </a:rPr>
              <a:t>among non-  agricultural </a:t>
            </a:r>
            <a:r>
              <a:rPr dirty="0" sz="3000">
                <a:latin typeface="Verdana"/>
                <a:cs typeface="Verdana"/>
              </a:rPr>
              <a:t>industries and enterprises  </a:t>
            </a:r>
            <a:r>
              <a:rPr dirty="0" sz="3000" spc="-5">
                <a:latin typeface="Verdana"/>
                <a:cs typeface="Verdana"/>
              </a:rPr>
              <a:t>within </a:t>
            </a:r>
            <a:r>
              <a:rPr dirty="0" sz="3000">
                <a:latin typeface="Verdana"/>
                <a:cs typeface="Verdana"/>
              </a:rPr>
              <a:t>narrowly </a:t>
            </a:r>
            <a:r>
              <a:rPr dirty="0" sz="3000" spc="-5">
                <a:latin typeface="Verdana"/>
                <a:cs typeface="Verdana"/>
              </a:rPr>
              <a:t>defined </a:t>
            </a:r>
            <a:r>
              <a:rPr dirty="0" sz="3000">
                <a:latin typeface="Verdana"/>
                <a:cs typeface="Verdana"/>
              </a:rPr>
              <a:t>industries can  also </a:t>
            </a:r>
            <a:r>
              <a:rPr dirty="0" sz="3000" spc="-5">
                <a:latin typeface="Verdana"/>
                <a:cs typeface="Verdana"/>
              </a:rPr>
              <a:t>provide </a:t>
            </a:r>
            <a:r>
              <a:rPr dirty="0" sz="3000">
                <a:latin typeface="Verdana"/>
                <a:cs typeface="Verdana"/>
              </a:rPr>
              <a:t>a new </a:t>
            </a:r>
            <a:r>
              <a:rPr dirty="0" sz="3000" spc="-5">
                <a:latin typeface="Verdana"/>
                <a:cs typeface="Verdana"/>
              </a:rPr>
              <a:t>source </a:t>
            </a:r>
            <a:r>
              <a:rPr dirty="0" sz="3000">
                <a:latin typeface="Verdana"/>
                <a:cs typeface="Verdana"/>
              </a:rPr>
              <a:t>of  </a:t>
            </a:r>
            <a:r>
              <a:rPr dirty="0" sz="3000" spc="-5">
                <a:latin typeface="Verdana"/>
                <a:cs typeface="Verdana"/>
              </a:rPr>
              <a:t>allocative</a:t>
            </a:r>
            <a:r>
              <a:rPr dirty="0" sz="3000" spc="-15">
                <a:latin typeface="Verdana"/>
                <a:cs typeface="Verdana"/>
              </a:rPr>
              <a:t> </a:t>
            </a:r>
            <a:r>
              <a:rPr dirty="0" sz="3000">
                <a:latin typeface="Verdana"/>
                <a:cs typeface="Verdana"/>
              </a:rPr>
              <a:t>efficiency</a:t>
            </a:r>
            <a:endParaRPr sz="3000">
              <a:latin typeface="Verdana"/>
              <a:cs typeface="Verdana"/>
            </a:endParaRPr>
          </a:p>
          <a:p>
            <a:pPr marL="481965" indent="-469265">
              <a:lnSpc>
                <a:spcPct val="100000"/>
              </a:lnSpc>
              <a:spcBef>
                <a:spcPts val="725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dirty="0" sz="3000">
                <a:latin typeface="Verdana"/>
                <a:cs typeface="Verdana"/>
              </a:rPr>
              <a:t>Free entry </a:t>
            </a:r>
            <a:r>
              <a:rPr dirty="0" sz="3000" spc="-5">
                <a:latin typeface="Verdana"/>
                <a:cs typeface="Verdana"/>
              </a:rPr>
              <a:t>and</a:t>
            </a:r>
            <a:r>
              <a:rPr dirty="0" sz="3000" spc="-25">
                <a:latin typeface="Verdana"/>
                <a:cs typeface="Verdana"/>
              </a:rPr>
              <a:t> </a:t>
            </a:r>
            <a:r>
              <a:rPr dirty="0" sz="3000">
                <a:latin typeface="Verdana"/>
                <a:cs typeface="Verdana"/>
              </a:rPr>
              <a:t>exit</a:t>
            </a:r>
            <a:endParaRPr sz="3000">
              <a:latin typeface="Verdana"/>
              <a:cs typeface="Verdana"/>
            </a:endParaRPr>
          </a:p>
          <a:p>
            <a:pPr marL="481965" indent="-469265">
              <a:lnSpc>
                <a:spcPct val="100000"/>
              </a:lnSpc>
              <a:spcBef>
                <a:spcPts val="720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dirty="0" sz="3000">
                <a:latin typeface="Verdana"/>
                <a:cs typeface="Verdana"/>
              </a:rPr>
              <a:t>Strengthening </a:t>
            </a:r>
            <a:r>
              <a:rPr dirty="0" sz="3000" spc="-5">
                <a:latin typeface="Verdana"/>
                <a:cs typeface="Verdana"/>
              </a:rPr>
              <a:t>market</a:t>
            </a:r>
            <a:r>
              <a:rPr dirty="0" sz="3000" spc="-40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mechanisms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67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727"/>
                </a:moveTo>
                <a:lnTo>
                  <a:pt x="4655566" y="109727"/>
                </a:lnTo>
                <a:lnTo>
                  <a:pt x="4655566" y="0"/>
                </a:lnTo>
                <a:lnTo>
                  <a:pt x="0" y="0"/>
                </a:lnTo>
                <a:lnTo>
                  <a:pt x="0" y="10972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09600" y="1566672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 h="0">
                <a:moveTo>
                  <a:pt x="0" y="0"/>
                </a:moveTo>
                <a:lnTo>
                  <a:pt x="7958328" y="0"/>
                </a:lnTo>
              </a:path>
            </a:pathLst>
          </a:custGeom>
          <a:ln w="9144">
            <a:solidFill>
              <a:srgbClr val="CC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 h="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879094"/>
            <a:ext cx="6558915" cy="60515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0"/>
              <a:t>Innovation </a:t>
            </a:r>
            <a:r>
              <a:rPr dirty="0"/>
              <a:t>and</a:t>
            </a:r>
            <a:r>
              <a:rPr dirty="0" spc="-85"/>
              <a:t> </a:t>
            </a:r>
            <a:r>
              <a:rPr dirty="0" spc="-40"/>
              <a:t>Technology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  <p:sp>
        <p:nvSpPr>
          <p:cNvPr id="6" name="object 6"/>
          <p:cNvSpPr txBox="1"/>
          <p:nvPr/>
        </p:nvSpPr>
        <p:spPr>
          <a:xfrm>
            <a:off x="645668" y="1782521"/>
            <a:ext cx="7489190" cy="24041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81965" marR="5080" indent="-469265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dirty="0" sz="3000">
                <a:latin typeface="Verdana"/>
                <a:cs typeface="Verdana"/>
              </a:rPr>
              <a:t>In </a:t>
            </a:r>
            <a:r>
              <a:rPr dirty="0" sz="3000" spc="-10">
                <a:latin typeface="Verdana"/>
                <a:cs typeface="Verdana"/>
              </a:rPr>
              <a:t>many </a:t>
            </a:r>
            <a:r>
              <a:rPr dirty="0" sz="3000" spc="-5">
                <a:latin typeface="Verdana"/>
                <a:cs typeface="Verdana"/>
              </a:rPr>
              <a:t>sectors, technology </a:t>
            </a:r>
            <a:r>
              <a:rPr dirty="0" sz="3000">
                <a:latin typeface="Verdana"/>
                <a:cs typeface="Verdana"/>
              </a:rPr>
              <a:t>has </a:t>
            </a:r>
            <a:r>
              <a:rPr dirty="0" sz="3000" spc="-10">
                <a:latin typeface="Verdana"/>
                <a:cs typeface="Verdana"/>
              </a:rPr>
              <a:t>yet  </a:t>
            </a:r>
            <a:r>
              <a:rPr dirty="0" sz="3000" spc="-5">
                <a:latin typeface="Verdana"/>
                <a:cs typeface="Verdana"/>
              </a:rPr>
              <a:t>to </a:t>
            </a:r>
            <a:r>
              <a:rPr dirty="0" sz="3000">
                <a:latin typeface="Verdana"/>
                <a:cs typeface="Verdana"/>
              </a:rPr>
              <a:t>catch </a:t>
            </a:r>
            <a:r>
              <a:rPr dirty="0" sz="3000" spc="-5">
                <a:latin typeface="Verdana"/>
                <a:cs typeface="Verdana"/>
              </a:rPr>
              <a:t>up </a:t>
            </a:r>
            <a:r>
              <a:rPr dirty="0" sz="3000">
                <a:latin typeface="Verdana"/>
                <a:cs typeface="Verdana"/>
              </a:rPr>
              <a:t>to </a:t>
            </a:r>
            <a:r>
              <a:rPr dirty="0" sz="3000" spc="-5">
                <a:latin typeface="Verdana"/>
                <a:cs typeface="Verdana"/>
              </a:rPr>
              <a:t>the level </a:t>
            </a:r>
            <a:r>
              <a:rPr dirty="0" sz="3000">
                <a:latin typeface="Verdana"/>
                <a:cs typeface="Verdana"/>
              </a:rPr>
              <a:t>of </a:t>
            </a:r>
            <a:r>
              <a:rPr dirty="0" sz="3000" spc="-5">
                <a:latin typeface="Verdana"/>
                <a:cs typeface="Verdana"/>
              </a:rPr>
              <a:t>the  </a:t>
            </a:r>
            <a:r>
              <a:rPr dirty="0" sz="3000" spc="-10">
                <a:latin typeface="Verdana"/>
                <a:cs typeface="Verdana"/>
              </a:rPr>
              <a:t>advanced</a:t>
            </a:r>
            <a:r>
              <a:rPr dirty="0" sz="3000" spc="0">
                <a:latin typeface="Verdana"/>
                <a:cs typeface="Verdana"/>
              </a:rPr>
              <a:t> </a:t>
            </a:r>
            <a:r>
              <a:rPr dirty="0" sz="3000">
                <a:latin typeface="Verdana"/>
                <a:cs typeface="Verdana"/>
              </a:rPr>
              <a:t>economies.</a:t>
            </a:r>
            <a:endParaRPr sz="3000">
              <a:latin typeface="Verdana"/>
              <a:cs typeface="Verdana"/>
            </a:endParaRPr>
          </a:p>
          <a:p>
            <a:pPr marL="481965" indent="-469265">
              <a:lnSpc>
                <a:spcPct val="100000"/>
              </a:lnSpc>
              <a:spcBef>
                <a:spcPts val="725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dirty="0" sz="3000" spc="-5">
                <a:latin typeface="Verdana"/>
                <a:cs typeface="Verdana"/>
              </a:rPr>
              <a:t>What the </a:t>
            </a:r>
            <a:r>
              <a:rPr dirty="0" sz="3000" spc="-10">
                <a:latin typeface="Verdana"/>
                <a:cs typeface="Verdana"/>
              </a:rPr>
              <a:t>government </a:t>
            </a:r>
            <a:r>
              <a:rPr dirty="0" sz="3000" spc="-5">
                <a:latin typeface="Verdana"/>
                <a:cs typeface="Verdana"/>
              </a:rPr>
              <a:t>can do?</a:t>
            </a:r>
            <a:r>
              <a:rPr dirty="0" sz="3000" spc="5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What</a:t>
            </a:r>
            <a:endParaRPr sz="3000">
              <a:latin typeface="Verdana"/>
              <a:cs typeface="Verdana"/>
            </a:endParaRPr>
          </a:p>
          <a:p>
            <a:pPr algn="ctr" marR="132715">
              <a:lnSpc>
                <a:spcPct val="100000"/>
              </a:lnSpc>
            </a:pPr>
            <a:r>
              <a:rPr dirty="0" sz="3000" spc="-5">
                <a:latin typeface="Verdana"/>
                <a:cs typeface="Verdana"/>
              </a:rPr>
              <a:t>market </a:t>
            </a:r>
            <a:r>
              <a:rPr dirty="0" sz="3000">
                <a:latin typeface="Verdana"/>
                <a:cs typeface="Verdana"/>
              </a:rPr>
              <a:t>can </a:t>
            </a:r>
            <a:r>
              <a:rPr dirty="0" sz="3000" spc="-5">
                <a:latin typeface="Verdana"/>
                <a:cs typeface="Verdana"/>
              </a:rPr>
              <a:t>do? </a:t>
            </a:r>
            <a:r>
              <a:rPr dirty="0" sz="3000">
                <a:latin typeface="Verdana"/>
                <a:cs typeface="Verdana"/>
              </a:rPr>
              <a:t>Industrial</a:t>
            </a:r>
            <a:r>
              <a:rPr dirty="0" sz="3000" spc="-35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policy?</a:t>
            </a:r>
            <a:endParaRPr sz="3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782521"/>
            <a:ext cx="7508875" cy="23126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81965" marR="5080" indent="-469900">
              <a:lnSpc>
                <a:spcPct val="100000"/>
              </a:lnSpc>
              <a:spcBef>
                <a:spcPts val="100"/>
              </a:spcBef>
            </a:pPr>
            <a:r>
              <a:rPr dirty="0" sz="3000">
                <a:solidFill>
                  <a:srgbClr val="CC0000"/>
                </a:solidFill>
                <a:latin typeface="Wingdings"/>
                <a:cs typeface="Wingdings"/>
              </a:rPr>
              <a:t></a:t>
            </a:r>
            <a:r>
              <a:rPr dirty="0" sz="300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dirty="0" sz="3000">
                <a:latin typeface="Verdana"/>
                <a:cs typeface="Verdana"/>
              </a:rPr>
              <a:t>A significant </a:t>
            </a:r>
            <a:r>
              <a:rPr dirty="0" sz="3000" spc="-5">
                <a:latin typeface="Verdana"/>
                <a:cs typeface="Verdana"/>
              </a:rPr>
              <a:t>portion </a:t>
            </a:r>
            <a:r>
              <a:rPr dirty="0" sz="3000">
                <a:latin typeface="Verdana"/>
                <a:cs typeface="Verdana"/>
              </a:rPr>
              <a:t>of </a:t>
            </a:r>
            <a:r>
              <a:rPr dirty="0" sz="3000" spc="-5">
                <a:latin typeface="Verdana"/>
                <a:cs typeface="Verdana"/>
              </a:rPr>
              <a:t>the  </a:t>
            </a:r>
            <a:r>
              <a:rPr dirty="0" sz="3000">
                <a:latin typeface="Verdana"/>
                <a:cs typeface="Verdana"/>
              </a:rPr>
              <a:t>unprecedented economic </a:t>
            </a:r>
            <a:r>
              <a:rPr dirty="0" sz="3000" spc="-5">
                <a:latin typeface="Verdana"/>
                <a:cs typeface="Verdana"/>
              </a:rPr>
              <a:t>growth </a:t>
            </a:r>
            <a:r>
              <a:rPr dirty="0" sz="3000">
                <a:latin typeface="Verdana"/>
                <a:cs typeface="Verdana"/>
              </a:rPr>
              <a:t>in  </a:t>
            </a:r>
            <a:r>
              <a:rPr dirty="0" sz="3000" spc="-5">
                <a:latin typeface="Verdana"/>
                <a:cs typeface="Verdana"/>
              </a:rPr>
              <a:t>China </a:t>
            </a:r>
            <a:r>
              <a:rPr dirty="0" sz="3000" spc="-10">
                <a:latin typeface="Verdana"/>
                <a:cs typeface="Verdana"/>
              </a:rPr>
              <a:t>in </a:t>
            </a:r>
            <a:r>
              <a:rPr dirty="0" sz="3000" spc="-5">
                <a:latin typeface="Verdana"/>
                <a:cs typeface="Verdana"/>
              </a:rPr>
              <a:t>the </a:t>
            </a:r>
            <a:r>
              <a:rPr dirty="0" sz="3000" spc="-15">
                <a:latin typeface="Verdana"/>
                <a:cs typeface="Verdana"/>
              </a:rPr>
              <a:t>last </a:t>
            </a:r>
            <a:r>
              <a:rPr dirty="0" sz="3000">
                <a:latin typeface="Verdana"/>
                <a:cs typeface="Verdana"/>
              </a:rPr>
              <a:t>few </a:t>
            </a:r>
            <a:r>
              <a:rPr dirty="0" sz="3000" spc="-5">
                <a:latin typeface="Verdana"/>
                <a:cs typeface="Verdana"/>
              </a:rPr>
              <a:t>decades can be  </a:t>
            </a:r>
            <a:r>
              <a:rPr dirty="0" sz="3000">
                <a:latin typeface="Verdana"/>
                <a:cs typeface="Verdana"/>
              </a:rPr>
              <a:t>attributed </a:t>
            </a:r>
            <a:r>
              <a:rPr dirty="0" sz="3000" spc="-5">
                <a:latin typeface="Verdana"/>
                <a:cs typeface="Verdana"/>
              </a:rPr>
              <a:t>to </a:t>
            </a:r>
            <a:r>
              <a:rPr dirty="0" sz="3000">
                <a:latin typeface="Verdana"/>
                <a:cs typeface="Verdana"/>
              </a:rPr>
              <a:t>the </a:t>
            </a:r>
            <a:r>
              <a:rPr dirty="0" sz="3000" spc="-10">
                <a:latin typeface="Verdana"/>
                <a:cs typeface="Verdana"/>
              </a:rPr>
              <a:t>demographic  </a:t>
            </a:r>
            <a:r>
              <a:rPr dirty="0" sz="3000" spc="-5">
                <a:latin typeface="Verdana"/>
                <a:cs typeface="Verdana"/>
              </a:rPr>
              <a:t>dividend.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690688"/>
            <a:ext cx="7438390" cy="258762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481965" indent="-469265">
              <a:lnSpc>
                <a:spcPct val="100000"/>
              </a:lnSpc>
              <a:spcBef>
                <a:spcPts val="825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dirty="0" sz="3000" spc="-5">
                <a:latin typeface="Verdana"/>
                <a:cs typeface="Verdana"/>
              </a:rPr>
              <a:t>Challenges and</a:t>
            </a:r>
            <a:r>
              <a:rPr dirty="0" sz="3000" spc="-10">
                <a:latin typeface="Verdana"/>
                <a:cs typeface="Verdana"/>
              </a:rPr>
              <a:t> </a:t>
            </a:r>
            <a:r>
              <a:rPr dirty="0" sz="3000">
                <a:latin typeface="Verdana"/>
                <a:cs typeface="Verdana"/>
              </a:rPr>
              <a:t>opportunities</a:t>
            </a:r>
            <a:endParaRPr sz="3000">
              <a:latin typeface="Verdana"/>
              <a:cs typeface="Verdana"/>
            </a:endParaRPr>
          </a:p>
          <a:p>
            <a:pPr marL="481965" indent="-469265">
              <a:lnSpc>
                <a:spcPct val="100000"/>
              </a:lnSpc>
              <a:spcBef>
                <a:spcPts val="720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dirty="0" sz="3000" spc="-10">
                <a:latin typeface="Verdana"/>
                <a:cs typeface="Verdana"/>
              </a:rPr>
              <a:t>Huawei</a:t>
            </a:r>
            <a:r>
              <a:rPr dirty="0" sz="3000" spc="-15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phenomenon</a:t>
            </a:r>
            <a:endParaRPr sz="3000">
              <a:latin typeface="Verdana"/>
              <a:cs typeface="Verdana"/>
            </a:endParaRPr>
          </a:p>
          <a:p>
            <a:pPr marL="481965" marR="5080" indent="-469265">
              <a:lnSpc>
                <a:spcPct val="100000"/>
              </a:lnSpc>
              <a:spcBef>
                <a:spcPts val="720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  <a:tab pos="6638925" algn="l"/>
              </a:tabLst>
            </a:pPr>
            <a:r>
              <a:rPr dirty="0" sz="3000">
                <a:latin typeface="Verdana"/>
                <a:cs typeface="Verdana"/>
              </a:rPr>
              <a:t>Some</a:t>
            </a:r>
            <a:r>
              <a:rPr dirty="0" sz="3000" spc="-10">
                <a:latin typeface="Verdana"/>
                <a:cs typeface="Verdana"/>
              </a:rPr>
              <a:t> </a:t>
            </a:r>
            <a:r>
              <a:rPr dirty="0" sz="3000">
                <a:latin typeface="Verdana"/>
                <a:cs typeface="Verdana"/>
              </a:rPr>
              <a:t>f</a:t>
            </a:r>
            <a:r>
              <a:rPr dirty="0" sz="3000" spc="5">
                <a:latin typeface="Verdana"/>
                <a:cs typeface="Verdana"/>
              </a:rPr>
              <a:t>i</a:t>
            </a:r>
            <a:r>
              <a:rPr dirty="0" sz="3000">
                <a:latin typeface="Verdana"/>
                <a:cs typeface="Verdana"/>
              </a:rPr>
              <a:t>rms</a:t>
            </a:r>
            <a:r>
              <a:rPr dirty="0" sz="3000" spc="-25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w</a:t>
            </a:r>
            <a:r>
              <a:rPr dirty="0" sz="3000" spc="5">
                <a:latin typeface="Verdana"/>
                <a:cs typeface="Verdana"/>
              </a:rPr>
              <a:t>i</a:t>
            </a:r>
            <a:r>
              <a:rPr dirty="0" sz="3000">
                <a:latin typeface="Verdana"/>
                <a:cs typeface="Verdana"/>
              </a:rPr>
              <a:t>ll</a:t>
            </a:r>
            <a:r>
              <a:rPr dirty="0" sz="3000" spc="-25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b</a:t>
            </a:r>
            <a:r>
              <a:rPr dirty="0" sz="3000">
                <a:latin typeface="Verdana"/>
                <a:cs typeface="Verdana"/>
              </a:rPr>
              <a:t>e </a:t>
            </a:r>
            <a:r>
              <a:rPr dirty="0" sz="3000" spc="-5">
                <a:latin typeface="Verdana"/>
                <a:cs typeface="Verdana"/>
              </a:rPr>
              <a:t>g</a:t>
            </a:r>
            <a:r>
              <a:rPr dirty="0" sz="3000" spc="0">
                <a:latin typeface="Verdana"/>
                <a:cs typeface="Verdana"/>
              </a:rPr>
              <a:t>o</a:t>
            </a:r>
            <a:r>
              <a:rPr dirty="0" sz="3000">
                <a:latin typeface="Verdana"/>
                <a:cs typeface="Verdana"/>
              </a:rPr>
              <a:t>ne.</a:t>
            </a:r>
            <a:r>
              <a:rPr dirty="0" sz="3000" spc="-15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Thos</a:t>
            </a:r>
            <a:r>
              <a:rPr dirty="0" sz="3000">
                <a:latin typeface="Verdana"/>
                <a:cs typeface="Verdana"/>
              </a:rPr>
              <a:t>e	</a:t>
            </a:r>
            <a:r>
              <a:rPr dirty="0" sz="3000" spc="5">
                <a:latin typeface="Verdana"/>
                <a:cs typeface="Verdana"/>
              </a:rPr>
              <a:t>w</a:t>
            </a:r>
            <a:r>
              <a:rPr dirty="0" sz="3000">
                <a:latin typeface="Verdana"/>
                <a:cs typeface="Verdana"/>
              </a:rPr>
              <a:t>ho  can </a:t>
            </a:r>
            <a:r>
              <a:rPr dirty="0" sz="3000" spc="-15">
                <a:latin typeface="Verdana"/>
                <a:cs typeface="Verdana"/>
              </a:rPr>
              <a:t>stay </a:t>
            </a:r>
            <a:r>
              <a:rPr dirty="0" sz="3000">
                <a:latin typeface="Verdana"/>
                <a:cs typeface="Verdana"/>
              </a:rPr>
              <a:t>will </a:t>
            </a:r>
            <a:r>
              <a:rPr dirty="0" sz="3000" spc="-15">
                <a:latin typeface="Verdana"/>
                <a:cs typeface="Verdana"/>
              </a:rPr>
              <a:t>have </a:t>
            </a:r>
            <a:r>
              <a:rPr dirty="0" sz="3000" spc="-5">
                <a:latin typeface="Verdana"/>
                <a:cs typeface="Verdana"/>
              </a:rPr>
              <a:t>to </a:t>
            </a:r>
            <a:r>
              <a:rPr dirty="0" sz="3000" spc="-10">
                <a:latin typeface="Verdana"/>
                <a:cs typeface="Verdana"/>
              </a:rPr>
              <a:t>improve </a:t>
            </a:r>
            <a:r>
              <a:rPr dirty="0" sz="3000" spc="-5">
                <a:latin typeface="Verdana"/>
                <a:cs typeface="Verdana"/>
              </a:rPr>
              <a:t>their  </a:t>
            </a:r>
            <a:r>
              <a:rPr dirty="0" sz="3000" spc="-25">
                <a:latin typeface="Verdana"/>
                <a:cs typeface="Verdana"/>
              </a:rPr>
              <a:t>productivity.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67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727"/>
                </a:moveTo>
                <a:lnTo>
                  <a:pt x="4655566" y="109727"/>
                </a:lnTo>
                <a:lnTo>
                  <a:pt x="4655566" y="0"/>
                </a:lnTo>
                <a:lnTo>
                  <a:pt x="0" y="0"/>
                </a:lnTo>
                <a:lnTo>
                  <a:pt x="0" y="10972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09600" y="1566672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 h="0">
                <a:moveTo>
                  <a:pt x="0" y="0"/>
                </a:moveTo>
                <a:lnTo>
                  <a:pt x="7958328" y="0"/>
                </a:lnTo>
              </a:path>
            </a:pathLst>
          </a:custGeom>
          <a:ln w="9144">
            <a:solidFill>
              <a:srgbClr val="CC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 h="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879094"/>
            <a:ext cx="2383155" cy="60515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Summa</a:t>
            </a:r>
            <a:r>
              <a:rPr dirty="0" spc="-15"/>
              <a:t>r</a:t>
            </a:r>
            <a:r>
              <a:rPr dirty="0"/>
              <a:t>y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  <p:sp>
        <p:nvSpPr>
          <p:cNvPr id="6" name="object 6"/>
          <p:cNvSpPr txBox="1"/>
          <p:nvPr/>
        </p:nvSpPr>
        <p:spPr>
          <a:xfrm>
            <a:off x="645668" y="1690688"/>
            <a:ext cx="7474584" cy="395922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481965" indent="-469265">
              <a:lnSpc>
                <a:spcPct val="100000"/>
              </a:lnSpc>
              <a:spcBef>
                <a:spcPts val="825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dirty="0" sz="3000">
                <a:latin typeface="Verdana"/>
                <a:cs typeface="Verdana"/>
              </a:rPr>
              <a:t>Critical </a:t>
            </a:r>
            <a:r>
              <a:rPr dirty="0" sz="3000" spc="-5">
                <a:latin typeface="Verdana"/>
                <a:cs typeface="Verdana"/>
              </a:rPr>
              <a:t>developing </a:t>
            </a:r>
            <a:r>
              <a:rPr dirty="0" sz="3000">
                <a:latin typeface="Verdana"/>
                <a:cs typeface="Verdana"/>
              </a:rPr>
              <a:t>time for</a:t>
            </a:r>
            <a:r>
              <a:rPr dirty="0" sz="3000" spc="-60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China.</a:t>
            </a:r>
            <a:endParaRPr sz="3000">
              <a:latin typeface="Verdana"/>
              <a:cs typeface="Verdana"/>
            </a:endParaRPr>
          </a:p>
          <a:p>
            <a:pPr marL="481965" marR="676275" indent="-469265">
              <a:lnSpc>
                <a:spcPct val="100000"/>
              </a:lnSpc>
              <a:spcBef>
                <a:spcPts val="720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dirty="0" sz="3000" spc="-5">
                <a:latin typeface="Verdana"/>
                <a:cs typeface="Verdana"/>
              </a:rPr>
              <a:t>China </a:t>
            </a:r>
            <a:r>
              <a:rPr dirty="0" sz="3000">
                <a:latin typeface="Verdana"/>
                <a:cs typeface="Verdana"/>
              </a:rPr>
              <a:t>still needs </a:t>
            </a:r>
            <a:r>
              <a:rPr dirty="0" sz="3000" spc="-5">
                <a:latin typeface="Verdana"/>
                <a:cs typeface="Verdana"/>
              </a:rPr>
              <a:t>to </a:t>
            </a:r>
            <a:r>
              <a:rPr dirty="0" sz="3000">
                <a:latin typeface="Verdana"/>
                <a:cs typeface="Verdana"/>
              </a:rPr>
              <a:t>dig for </a:t>
            </a:r>
            <a:r>
              <a:rPr dirty="0" sz="3000" spc="-5">
                <a:latin typeface="Verdana"/>
                <a:cs typeface="Verdana"/>
              </a:rPr>
              <a:t>the  potential </a:t>
            </a:r>
            <a:r>
              <a:rPr dirty="0" sz="3000">
                <a:latin typeface="Verdana"/>
                <a:cs typeface="Verdana"/>
              </a:rPr>
              <a:t>of </a:t>
            </a:r>
            <a:r>
              <a:rPr dirty="0" sz="3000" spc="-5">
                <a:latin typeface="Verdana"/>
                <a:cs typeface="Verdana"/>
              </a:rPr>
              <a:t>its traditional growth  </a:t>
            </a:r>
            <a:r>
              <a:rPr dirty="0" sz="3000">
                <a:latin typeface="Verdana"/>
                <a:cs typeface="Verdana"/>
              </a:rPr>
              <a:t>sources.</a:t>
            </a:r>
            <a:endParaRPr sz="3000">
              <a:latin typeface="Verdana"/>
              <a:cs typeface="Verdana"/>
            </a:endParaRPr>
          </a:p>
          <a:p>
            <a:pPr marL="481965" marR="5080" indent="-469265">
              <a:lnSpc>
                <a:spcPct val="100000"/>
              </a:lnSpc>
              <a:spcBef>
                <a:spcPts val="725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dirty="0" sz="3000" spc="-10">
                <a:latin typeface="Verdana"/>
                <a:cs typeface="Verdana"/>
              </a:rPr>
              <a:t>Reforms </a:t>
            </a:r>
            <a:r>
              <a:rPr dirty="0" sz="3000" spc="-5">
                <a:latin typeface="Verdana"/>
                <a:cs typeface="Verdana"/>
              </a:rPr>
              <a:t>that </a:t>
            </a:r>
            <a:r>
              <a:rPr dirty="0" sz="3000">
                <a:latin typeface="Verdana"/>
                <a:cs typeface="Verdana"/>
              </a:rPr>
              <a:t>aim </a:t>
            </a:r>
            <a:r>
              <a:rPr dirty="0" sz="3000" spc="-5">
                <a:latin typeface="Verdana"/>
                <a:cs typeface="Verdana"/>
              </a:rPr>
              <a:t>to </a:t>
            </a:r>
            <a:r>
              <a:rPr dirty="0" sz="3000">
                <a:latin typeface="Verdana"/>
                <a:cs typeface="Verdana"/>
              </a:rPr>
              <a:t>create a </a:t>
            </a:r>
            <a:r>
              <a:rPr dirty="0" sz="3000" spc="-10">
                <a:latin typeface="Verdana"/>
                <a:cs typeface="Verdana"/>
              </a:rPr>
              <a:t>level  </a:t>
            </a:r>
            <a:r>
              <a:rPr dirty="0" sz="3000" spc="-5">
                <a:latin typeface="Verdana"/>
                <a:cs typeface="Verdana"/>
              </a:rPr>
              <a:t>playing </a:t>
            </a:r>
            <a:r>
              <a:rPr dirty="0" sz="3000">
                <a:latin typeface="Verdana"/>
                <a:cs typeface="Verdana"/>
              </a:rPr>
              <a:t>field and an </a:t>
            </a:r>
            <a:r>
              <a:rPr dirty="0" sz="3000" spc="-5">
                <a:latin typeface="Verdana"/>
                <a:cs typeface="Verdana"/>
              </a:rPr>
              <a:t>environment</a:t>
            </a:r>
            <a:r>
              <a:rPr dirty="0" sz="3000" spc="-105">
                <a:latin typeface="Verdana"/>
                <a:cs typeface="Verdana"/>
              </a:rPr>
              <a:t> </a:t>
            </a:r>
            <a:r>
              <a:rPr dirty="0" sz="3000">
                <a:latin typeface="Verdana"/>
                <a:cs typeface="Verdana"/>
              </a:rPr>
              <a:t>for  </a:t>
            </a:r>
            <a:r>
              <a:rPr dirty="0" sz="3000" spc="-10">
                <a:latin typeface="Verdana"/>
                <a:cs typeface="Verdana"/>
              </a:rPr>
              <a:t>innovation </a:t>
            </a:r>
            <a:r>
              <a:rPr dirty="0" sz="3000" spc="-5">
                <a:latin typeface="Verdana"/>
                <a:cs typeface="Verdana"/>
              </a:rPr>
              <a:t>could </a:t>
            </a:r>
            <a:r>
              <a:rPr dirty="0" sz="3000">
                <a:latin typeface="Verdana"/>
                <a:cs typeface="Verdana"/>
              </a:rPr>
              <a:t>create </a:t>
            </a:r>
            <a:r>
              <a:rPr dirty="0" sz="3000" spc="-5">
                <a:latin typeface="Verdana"/>
                <a:cs typeface="Verdana"/>
              </a:rPr>
              <a:t>sustained  </a:t>
            </a:r>
            <a:r>
              <a:rPr dirty="0" sz="3000">
                <a:latin typeface="Verdana"/>
                <a:cs typeface="Verdana"/>
              </a:rPr>
              <a:t>sources of long </a:t>
            </a:r>
            <a:r>
              <a:rPr dirty="0" sz="3000" spc="-5">
                <a:latin typeface="Verdana"/>
                <a:cs typeface="Verdana"/>
              </a:rPr>
              <a:t>term</a:t>
            </a:r>
            <a:r>
              <a:rPr dirty="0" sz="3000" spc="-60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growth.</a:t>
            </a:r>
            <a:endParaRPr sz="3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782521"/>
            <a:ext cx="7795895" cy="27698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>
                <a:solidFill>
                  <a:srgbClr val="CC0000"/>
                </a:solidFill>
                <a:latin typeface="Wingdings"/>
                <a:cs typeface="Wingdings"/>
              </a:rPr>
              <a:t></a:t>
            </a:r>
            <a:r>
              <a:rPr dirty="0" sz="300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Verdana"/>
                <a:cs typeface="Verdana"/>
              </a:rPr>
              <a:t>Beijing </a:t>
            </a:r>
            <a:r>
              <a:rPr dirty="0" sz="3000">
                <a:latin typeface="Verdana"/>
                <a:cs typeface="Verdana"/>
              </a:rPr>
              <a:t>aims </a:t>
            </a:r>
            <a:r>
              <a:rPr dirty="0" sz="3000" spc="-5">
                <a:latin typeface="Verdana"/>
                <a:cs typeface="Verdana"/>
              </a:rPr>
              <a:t>to achieve the</a:t>
            </a:r>
            <a:r>
              <a:rPr dirty="0" sz="3000" spc="-505">
                <a:latin typeface="Verdana"/>
                <a:cs typeface="Verdana"/>
              </a:rPr>
              <a:t> </a:t>
            </a:r>
            <a:r>
              <a:rPr dirty="0" sz="3000">
                <a:latin typeface="Verdana"/>
                <a:cs typeface="Verdana"/>
              </a:rPr>
              <a:t>‘great</a:t>
            </a:r>
            <a:endParaRPr sz="3000">
              <a:latin typeface="Verdana"/>
              <a:cs typeface="Verdana"/>
            </a:endParaRPr>
          </a:p>
          <a:p>
            <a:pPr marL="481965" marR="5080">
              <a:lnSpc>
                <a:spcPct val="100000"/>
              </a:lnSpc>
              <a:spcBef>
                <a:spcPts val="5"/>
              </a:spcBef>
            </a:pPr>
            <a:r>
              <a:rPr dirty="0" sz="3000" spc="-5">
                <a:latin typeface="Verdana"/>
                <a:cs typeface="Verdana"/>
              </a:rPr>
              <a:t>rejuvenation’ </a:t>
            </a:r>
            <a:r>
              <a:rPr dirty="0" sz="3000">
                <a:latin typeface="Verdana"/>
                <a:cs typeface="Verdana"/>
              </a:rPr>
              <a:t>of </a:t>
            </a:r>
            <a:r>
              <a:rPr dirty="0" sz="3000" spc="-5">
                <a:latin typeface="Verdana"/>
                <a:cs typeface="Verdana"/>
              </a:rPr>
              <a:t>the </a:t>
            </a:r>
            <a:r>
              <a:rPr dirty="0" sz="3000">
                <a:latin typeface="Verdana"/>
                <a:cs typeface="Verdana"/>
              </a:rPr>
              <a:t>Chinese nation  and </a:t>
            </a:r>
            <a:r>
              <a:rPr dirty="0" sz="3000" spc="-5">
                <a:latin typeface="Verdana"/>
                <a:cs typeface="Verdana"/>
              </a:rPr>
              <a:t>become </a:t>
            </a:r>
            <a:r>
              <a:rPr dirty="0" sz="3000">
                <a:latin typeface="Verdana"/>
                <a:cs typeface="Verdana"/>
              </a:rPr>
              <a:t>a </a:t>
            </a:r>
            <a:r>
              <a:rPr dirty="0" sz="3000" spc="-5">
                <a:latin typeface="Verdana"/>
                <a:cs typeface="Verdana"/>
              </a:rPr>
              <a:t>modernized </a:t>
            </a:r>
            <a:r>
              <a:rPr dirty="0" sz="3000">
                <a:latin typeface="Verdana"/>
                <a:cs typeface="Verdana"/>
              </a:rPr>
              <a:t>country </a:t>
            </a:r>
            <a:r>
              <a:rPr dirty="0" sz="3000" spc="-5">
                <a:latin typeface="Verdana"/>
                <a:cs typeface="Verdana"/>
              </a:rPr>
              <a:t>by  </a:t>
            </a:r>
            <a:r>
              <a:rPr dirty="0" sz="3000">
                <a:latin typeface="Verdana"/>
                <a:cs typeface="Verdana"/>
              </a:rPr>
              <a:t>2050. Judging from </a:t>
            </a:r>
            <a:r>
              <a:rPr dirty="0" sz="3000" spc="-5">
                <a:latin typeface="Verdana"/>
                <a:cs typeface="Verdana"/>
              </a:rPr>
              <a:t>past </a:t>
            </a:r>
            <a:r>
              <a:rPr dirty="0" sz="3000">
                <a:latin typeface="Verdana"/>
                <a:cs typeface="Verdana"/>
              </a:rPr>
              <a:t>experiences,  reform and opening </a:t>
            </a:r>
            <a:r>
              <a:rPr dirty="0" sz="3000" spc="-5">
                <a:latin typeface="Verdana"/>
                <a:cs typeface="Verdana"/>
              </a:rPr>
              <a:t>up</a:t>
            </a:r>
            <a:r>
              <a:rPr dirty="0" u="heavy" sz="3000" spc="-5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dirty="0" sz="3000">
                <a:latin typeface="Verdana"/>
                <a:cs typeface="Verdana"/>
              </a:rPr>
              <a:t>will still </a:t>
            </a:r>
            <a:r>
              <a:rPr dirty="0" sz="3000" spc="-5">
                <a:latin typeface="Verdana"/>
                <a:cs typeface="Verdana"/>
              </a:rPr>
              <a:t>be</a:t>
            </a:r>
            <a:r>
              <a:rPr dirty="0" sz="3000" spc="-135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the  </a:t>
            </a:r>
            <a:r>
              <a:rPr dirty="0" sz="3000">
                <a:latin typeface="Verdana"/>
                <a:cs typeface="Verdana"/>
              </a:rPr>
              <a:t>sources of </a:t>
            </a:r>
            <a:r>
              <a:rPr dirty="0" sz="3000" spc="-5">
                <a:latin typeface="Verdana"/>
                <a:cs typeface="Verdana"/>
              </a:rPr>
              <a:t>Chinese economic</a:t>
            </a:r>
            <a:r>
              <a:rPr dirty="0" sz="3000" spc="-30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growth.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67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727"/>
                </a:moveTo>
                <a:lnTo>
                  <a:pt x="4655566" y="109727"/>
                </a:lnTo>
                <a:lnTo>
                  <a:pt x="4655566" y="0"/>
                </a:lnTo>
                <a:lnTo>
                  <a:pt x="0" y="0"/>
                </a:lnTo>
                <a:lnTo>
                  <a:pt x="0" y="10972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09600" y="1566672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 h="0">
                <a:moveTo>
                  <a:pt x="0" y="0"/>
                </a:moveTo>
                <a:lnTo>
                  <a:pt x="7958328" y="0"/>
                </a:lnTo>
              </a:path>
            </a:pathLst>
          </a:custGeom>
          <a:ln w="9144">
            <a:solidFill>
              <a:srgbClr val="CC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 h="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403729" y="2877134"/>
            <a:ext cx="4326255" cy="940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0" spc="-10" i="1">
                <a:latin typeface="Verdana"/>
                <a:cs typeface="Verdana"/>
              </a:rPr>
              <a:t>Thank</a:t>
            </a:r>
            <a:r>
              <a:rPr dirty="0" sz="6000" spc="-80" i="1">
                <a:latin typeface="Verdana"/>
                <a:cs typeface="Verdana"/>
              </a:rPr>
              <a:t> </a:t>
            </a:r>
            <a:r>
              <a:rPr dirty="0" sz="6000" i="1">
                <a:latin typeface="Verdana"/>
                <a:cs typeface="Verdana"/>
              </a:rPr>
              <a:t>you!</a:t>
            </a:r>
            <a:endParaRPr sz="6000">
              <a:latin typeface="Verdana"/>
              <a:cs typeface="Verdan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690688"/>
            <a:ext cx="7190105" cy="341058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481965" indent="-469265">
              <a:lnSpc>
                <a:spcPct val="100000"/>
              </a:lnSpc>
              <a:spcBef>
                <a:spcPts val="825"/>
              </a:spcBef>
              <a:buClr>
                <a:srgbClr val="CC0000"/>
              </a:buClr>
              <a:buFont typeface="Wingdings"/>
              <a:buChar char=""/>
              <a:tabLst>
                <a:tab pos="482600" algn="l"/>
              </a:tabLst>
            </a:pPr>
            <a:r>
              <a:rPr dirty="0" sz="3000" spc="-100">
                <a:latin typeface="Verdana"/>
                <a:cs typeface="Verdana"/>
              </a:rPr>
              <a:t>Two</a:t>
            </a:r>
            <a:r>
              <a:rPr dirty="0" sz="3000" spc="-25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mechanisms</a:t>
            </a:r>
            <a:endParaRPr sz="3000">
              <a:latin typeface="Verdana"/>
              <a:cs typeface="Verdana"/>
            </a:endParaRPr>
          </a:p>
          <a:p>
            <a:pPr marL="481965" marR="5080" indent="-469265">
              <a:lnSpc>
                <a:spcPct val="100000"/>
              </a:lnSpc>
              <a:spcBef>
                <a:spcPts val="720"/>
              </a:spcBef>
              <a:buClr>
                <a:srgbClr val="CC0000"/>
              </a:buClr>
              <a:buFont typeface="Wingdings"/>
              <a:buChar char=""/>
              <a:tabLst>
                <a:tab pos="614045" algn="l"/>
                <a:tab pos="614680" algn="l"/>
                <a:tab pos="4878070" algn="l"/>
              </a:tabLst>
            </a:pPr>
            <a:r>
              <a:rPr dirty="0" sz="3000">
                <a:latin typeface="Verdana"/>
                <a:cs typeface="Verdana"/>
              </a:rPr>
              <a:t>F</a:t>
            </a:r>
            <a:r>
              <a:rPr dirty="0" sz="3000" spc="5">
                <a:latin typeface="Verdana"/>
                <a:cs typeface="Verdana"/>
              </a:rPr>
              <a:t>i</a:t>
            </a:r>
            <a:r>
              <a:rPr dirty="0" sz="3000">
                <a:latin typeface="Verdana"/>
                <a:cs typeface="Verdana"/>
              </a:rPr>
              <a:t>rst </a:t>
            </a:r>
            <a:r>
              <a:rPr dirty="0" sz="3000" spc="-15">
                <a:latin typeface="Verdana"/>
                <a:cs typeface="Verdana"/>
              </a:rPr>
              <a:t>i</a:t>
            </a:r>
            <a:r>
              <a:rPr dirty="0" sz="3000">
                <a:latin typeface="Verdana"/>
                <a:cs typeface="Verdana"/>
              </a:rPr>
              <a:t>s</a:t>
            </a:r>
            <a:r>
              <a:rPr dirty="0" sz="3000" spc="-25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th</a:t>
            </a:r>
            <a:r>
              <a:rPr dirty="0" sz="3000">
                <a:latin typeface="Verdana"/>
                <a:cs typeface="Verdana"/>
              </a:rPr>
              <a:t>e </a:t>
            </a:r>
            <a:r>
              <a:rPr dirty="0" sz="3000" spc="-5">
                <a:latin typeface="Verdana"/>
                <a:cs typeface="Verdana"/>
              </a:rPr>
              <a:t>dec</a:t>
            </a:r>
            <a:r>
              <a:rPr dirty="0" sz="3000" spc="5">
                <a:latin typeface="Verdana"/>
                <a:cs typeface="Verdana"/>
              </a:rPr>
              <a:t>l</a:t>
            </a:r>
            <a:r>
              <a:rPr dirty="0" sz="3000">
                <a:latin typeface="Verdana"/>
                <a:cs typeface="Verdana"/>
              </a:rPr>
              <a:t>ine of	</a:t>
            </a:r>
            <a:r>
              <a:rPr dirty="0" sz="3000" spc="-5">
                <a:latin typeface="Verdana"/>
                <a:cs typeface="Verdana"/>
              </a:rPr>
              <a:t>dependency  </a:t>
            </a:r>
            <a:r>
              <a:rPr dirty="0" sz="3000" spc="-10">
                <a:latin typeface="Verdana"/>
                <a:cs typeface="Verdana"/>
              </a:rPr>
              <a:t>ratio </a:t>
            </a:r>
            <a:r>
              <a:rPr dirty="0" sz="3000" spc="-5">
                <a:latin typeface="Verdana"/>
                <a:cs typeface="Verdana"/>
              </a:rPr>
              <a:t>(the </a:t>
            </a:r>
            <a:r>
              <a:rPr dirty="0" sz="3000" spc="-10">
                <a:latin typeface="Verdana"/>
                <a:cs typeface="Verdana"/>
              </a:rPr>
              <a:t>ratio </a:t>
            </a:r>
            <a:r>
              <a:rPr dirty="0" sz="3000">
                <a:latin typeface="Verdana"/>
                <a:cs typeface="Verdana"/>
              </a:rPr>
              <a:t>of </a:t>
            </a:r>
            <a:r>
              <a:rPr dirty="0" sz="3000" spc="-5">
                <a:latin typeface="Verdana"/>
                <a:cs typeface="Verdana"/>
              </a:rPr>
              <a:t>the dependent  population to the working </a:t>
            </a:r>
            <a:r>
              <a:rPr dirty="0" sz="3000">
                <a:latin typeface="Verdana"/>
                <a:cs typeface="Verdana"/>
              </a:rPr>
              <a:t>age  </a:t>
            </a:r>
            <a:r>
              <a:rPr dirty="0" sz="3000" spc="-5">
                <a:latin typeface="Verdana"/>
                <a:cs typeface="Verdana"/>
              </a:rPr>
              <a:t>population). </a:t>
            </a:r>
            <a:r>
              <a:rPr dirty="0" sz="3000">
                <a:latin typeface="Verdana"/>
                <a:cs typeface="Verdana"/>
              </a:rPr>
              <a:t>It helps </a:t>
            </a:r>
            <a:r>
              <a:rPr dirty="0" sz="3000" spc="-5">
                <a:latin typeface="Verdana"/>
                <a:cs typeface="Verdana"/>
              </a:rPr>
              <a:t>to </a:t>
            </a:r>
            <a:r>
              <a:rPr dirty="0" sz="3000">
                <a:latin typeface="Verdana"/>
                <a:cs typeface="Verdana"/>
              </a:rPr>
              <a:t>maintain a  high </a:t>
            </a:r>
            <a:r>
              <a:rPr dirty="0" sz="3000" spc="-5">
                <a:latin typeface="Verdana"/>
                <a:cs typeface="Verdana"/>
              </a:rPr>
              <a:t>savings </a:t>
            </a:r>
            <a:r>
              <a:rPr dirty="0" sz="3000" spc="-10">
                <a:latin typeface="Verdana"/>
                <a:cs typeface="Verdana"/>
              </a:rPr>
              <a:t>rate, </a:t>
            </a:r>
            <a:r>
              <a:rPr dirty="0" sz="3000" spc="-5">
                <a:latin typeface="Verdana"/>
                <a:cs typeface="Verdana"/>
              </a:rPr>
              <a:t>which </a:t>
            </a:r>
            <a:r>
              <a:rPr dirty="0" sz="3000" spc="-10">
                <a:latin typeface="Verdana"/>
                <a:cs typeface="Verdana"/>
              </a:rPr>
              <a:t>is </a:t>
            </a:r>
            <a:r>
              <a:rPr dirty="0" sz="3000" spc="-5">
                <a:latin typeface="Verdana"/>
                <a:cs typeface="Verdana"/>
              </a:rPr>
              <a:t>the  </a:t>
            </a:r>
            <a:r>
              <a:rPr dirty="0" sz="3000">
                <a:latin typeface="Verdana"/>
                <a:cs typeface="Verdana"/>
              </a:rPr>
              <a:t>condition for capital</a:t>
            </a:r>
            <a:r>
              <a:rPr dirty="0" sz="3000" spc="-25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formation.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782521"/>
            <a:ext cx="7788275" cy="368490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81965" marR="5080" indent="-469900">
              <a:lnSpc>
                <a:spcPct val="100000"/>
              </a:lnSpc>
              <a:spcBef>
                <a:spcPts val="100"/>
              </a:spcBef>
            </a:pPr>
            <a:r>
              <a:rPr dirty="0" sz="3000">
                <a:solidFill>
                  <a:srgbClr val="CC0000"/>
                </a:solidFill>
                <a:latin typeface="Wingdings"/>
                <a:cs typeface="Wingdings"/>
              </a:rPr>
              <a:t></a:t>
            </a:r>
            <a:r>
              <a:rPr dirty="0" sz="300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dirty="0" sz="3000" spc="-35">
                <a:latin typeface="Verdana"/>
                <a:cs typeface="Verdana"/>
              </a:rPr>
              <a:t>Secondly, </a:t>
            </a:r>
            <a:r>
              <a:rPr dirty="0" sz="3000" spc="-5">
                <a:latin typeface="Verdana"/>
                <a:cs typeface="Verdana"/>
              </a:rPr>
              <a:t>the fast growth </a:t>
            </a:r>
            <a:r>
              <a:rPr dirty="0" sz="3000">
                <a:latin typeface="Verdana"/>
                <a:cs typeface="Verdana"/>
              </a:rPr>
              <a:t>in </a:t>
            </a:r>
            <a:r>
              <a:rPr dirty="0" sz="3000" spc="-5">
                <a:latin typeface="Verdana"/>
                <a:cs typeface="Verdana"/>
              </a:rPr>
              <a:t>the  working-age population </a:t>
            </a:r>
            <a:r>
              <a:rPr dirty="0" sz="3000">
                <a:latin typeface="Verdana"/>
                <a:cs typeface="Verdana"/>
              </a:rPr>
              <a:t>leads </a:t>
            </a:r>
            <a:r>
              <a:rPr dirty="0" sz="3000" spc="-5">
                <a:latin typeface="Verdana"/>
                <a:cs typeface="Verdana"/>
              </a:rPr>
              <a:t>to </a:t>
            </a:r>
            <a:r>
              <a:rPr dirty="0" sz="3000">
                <a:latin typeface="Verdana"/>
                <a:cs typeface="Verdana"/>
              </a:rPr>
              <a:t>a  higher labor </a:t>
            </a:r>
            <a:r>
              <a:rPr dirty="0" sz="3000" spc="-45">
                <a:latin typeface="Verdana"/>
                <a:cs typeface="Verdana"/>
              </a:rPr>
              <a:t>supply, </a:t>
            </a:r>
            <a:r>
              <a:rPr dirty="0" sz="3000">
                <a:latin typeface="Verdana"/>
                <a:cs typeface="Verdana"/>
              </a:rPr>
              <a:t>and an </a:t>
            </a:r>
            <a:r>
              <a:rPr dirty="0" sz="3000" spc="-10">
                <a:latin typeface="Verdana"/>
                <a:cs typeface="Verdana"/>
              </a:rPr>
              <a:t>adequate  </a:t>
            </a:r>
            <a:r>
              <a:rPr dirty="0" sz="3000">
                <a:latin typeface="Verdana"/>
                <a:cs typeface="Verdana"/>
              </a:rPr>
              <a:t>supply of </a:t>
            </a:r>
            <a:r>
              <a:rPr dirty="0" sz="3000" spc="-15">
                <a:latin typeface="Verdana"/>
                <a:cs typeface="Verdana"/>
              </a:rPr>
              <a:t>labor </a:t>
            </a:r>
            <a:r>
              <a:rPr dirty="0" sz="3000" spc="-5">
                <a:latin typeface="Verdana"/>
                <a:cs typeface="Verdana"/>
              </a:rPr>
              <a:t>prevents </a:t>
            </a:r>
            <a:r>
              <a:rPr dirty="0" sz="3000">
                <a:latin typeface="Verdana"/>
                <a:cs typeface="Verdana"/>
              </a:rPr>
              <a:t>return on  </a:t>
            </a:r>
            <a:r>
              <a:rPr dirty="0" sz="3000" spc="-5">
                <a:latin typeface="Verdana"/>
                <a:cs typeface="Verdana"/>
              </a:rPr>
              <a:t>capital </a:t>
            </a:r>
            <a:r>
              <a:rPr dirty="0" sz="3000">
                <a:latin typeface="Verdana"/>
                <a:cs typeface="Verdana"/>
              </a:rPr>
              <a:t>from diminishing, </a:t>
            </a:r>
            <a:r>
              <a:rPr dirty="0" sz="3000" spc="-5">
                <a:latin typeface="Verdana"/>
                <a:cs typeface="Verdana"/>
              </a:rPr>
              <a:t>which </a:t>
            </a:r>
            <a:r>
              <a:rPr dirty="0" sz="3000">
                <a:latin typeface="Verdana"/>
                <a:cs typeface="Verdana"/>
              </a:rPr>
              <a:t>allows  </a:t>
            </a:r>
            <a:r>
              <a:rPr dirty="0" sz="3000" spc="-10">
                <a:latin typeface="Verdana"/>
                <a:cs typeface="Verdana"/>
              </a:rPr>
              <a:t>heavy investment </a:t>
            </a:r>
            <a:r>
              <a:rPr dirty="0" sz="3000" spc="-5">
                <a:latin typeface="Verdana"/>
                <a:cs typeface="Verdana"/>
              </a:rPr>
              <a:t>to be the </a:t>
            </a:r>
            <a:r>
              <a:rPr dirty="0" sz="3000">
                <a:latin typeface="Verdana"/>
                <a:cs typeface="Verdana"/>
              </a:rPr>
              <a:t>main  </a:t>
            </a:r>
            <a:r>
              <a:rPr dirty="0" sz="3000" spc="-5">
                <a:latin typeface="Verdana"/>
                <a:cs typeface="Verdana"/>
              </a:rPr>
              <a:t>source </a:t>
            </a:r>
            <a:r>
              <a:rPr dirty="0" sz="3000">
                <a:latin typeface="Verdana"/>
                <a:cs typeface="Verdana"/>
              </a:rPr>
              <a:t>of </a:t>
            </a:r>
            <a:r>
              <a:rPr dirty="0" sz="3000" spc="-5">
                <a:latin typeface="Verdana"/>
                <a:cs typeface="Verdana"/>
              </a:rPr>
              <a:t>GDP growth. </a:t>
            </a:r>
            <a:r>
              <a:rPr dirty="0" sz="3000">
                <a:latin typeface="Verdana"/>
                <a:cs typeface="Verdana"/>
              </a:rPr>
              <a:t>(low and  constant</a:t>
            </a:r>
            <a:r>
              <a:rPr dirty="0" sz="3000" spc="0">
                <a:latin typeface="Verdana"/>
                <a:cs typeface="Verdana"/>
              </a:rPr>
              <a:t> </a:t>
            </a:r>
            <a:r>
              <a:rPr dirty="0" sz="3000" spc="-5">
                <a:latin typeface="Verdana"/>
                <a:cs typeface="Verdana"/>
              </a:rPr>
              <a:t>wages)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2331846"/>
            <a:ext cx="7109459" cy="1854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81965" marR="5080" indent="-469900">
              <a:lnSpc>
                <a:spcPct val="100000"/>
              </a:lnSpc>
              <a:spcBef>
                <a:spcPts val="100"/>
              </a:spcBef>
            </a:pPr>
            <a:r>
              <a:rPr dirty="0" sz="3000">
                <a:solidFill>
                  <a:srgbClr val="CC0000"/>
                </a:solidFill>
                <a:latin typeface="Wingdings"/>
                <a:cs typeface="Wingdings"/>
              </a:rPr>
              <a:t></a:t>
            </a:r>
            <a:r>
              <a:rPr dirty="0" sz="300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dirty="0" sz="3000" spc="-165">
                <a:latin typeface="Verdana"/>
                <a:cs typeface="Verdana"/>
              </a:rPr>
              <a:t>To </a:t>
            </a:r>
            <a:r>
              <a:rPr dirty="0" sz="3000" spc="-5">
                <a:latin typeface="Verdana"/>
                <a:cs typeface="Verdana"/>
              </a:rPr>
              <a:t>better understand this  </a:t>
            </a:r>
            <a:r>
              <a:rPr dirty="0" sz="3000" spc="-10">
                <a:latin typeface="Verdana"/>
                <a:cs typeface="Verdana"/>
              </a:rPr>
              <a:t>demographic </a:t>
            </a:r>
            <a:r>
              <a:rPr dirty="0" sz="3000" spc="-5">
                <a:latin typeface="Verdana"/>
                <a:cs typeface="Verdana"/>
              </a:rPr>
              <a:t>dividend, we </a:t>
            </a:r>
            <a:r>
              <a:rPr dirty="0" sz="3000">
                <a:latin typeface="Verdana"/>
                <a:cs typeface="Verdana"/>
              </a:rPr>
              <a:t>need </a:t>
            </a:r>
            <a:r>
              <a:rPr dirty="0" sz="3000" spc="-5">
                <a:latin typeface="Verdana"/>
                <a:cs typeface="Verdana"/>
              </a:rPr>
              <a:t>to  </a:t>
            </a:r>
            <a:r>
              <a:rPr dirty="0" sz="3000">
                <a:latin typeface="Verdana"/>
                <a:cs typeface="Verdana"/>
              </a:rPr>
              <a:t>look at </a:t>
            </a:r>
            <a:r>
              <a:rPr dirty="0" sz="3000" spc="-20">
                <a:latin typeface="Verdana"/>
                <a:cs typeface="Verdana"/>
              </a:rPr>
              <a:t>China’s </a:t>
            </a:r>
            <a:r>
              <a:rPr dirty="0" sz="3000" spc="-5">
                <a:latin typeface="Verdana"/>
                <a:cs typeface="Verdana"/>
              </a:rPr>
              <a:t>demographic  transition.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UCSB CI</dc:creator>
  <dc:title>PowerPoint Presentation</dc:title>
  <dcterms:created xsi:type="dcterms:W3CDTF">2019-05-23T17:18:44Z</dcterms:created>
  <dcterms:modified xsi:type="dcterms:W3CDTF">2019-05-23T17:18:44Z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2019-05-22T00:00:00Z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2019-05-23T00:00:00Z</vt:filetime>
  </property>
</Properties>
</file>